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9" r:id="rId3"/>
    <p:sldId id="260" r:id="rId4"/>
    <p:sldId id="258" r:id="rId5"/>
    <p:sldId id="281" r:id="rId6"/>
    <p:sldId id="282" r:id="rId7"/>
    <p:sldId id="283" r:id="rId8"/>
    <p:sldId id="284" r:id="rId9"/>
    <p:sldId id="285" r:id="rId10"/>
    <p:sldId id="286" r:id="rId11"/>
    <p:sldId id="287" r:id="rId12"/>
    <p:sldId id="288" r:id="rId13"/>
    <p:sldId id="289" r:id="rId14"/>
    <p:sldId id="277" r:id="rId15"/>
    <p:sldId id="290" r:id="rId16"/>
    <p:sldId id="261" r:id="rId17"/>
    <p:sldId id="263" r:id="rId18"/>
    <p:sldId id="262" r:id="rId19"/>
    <p:sldId id="264" r:id="rId20"/>
    <p:sldId id="265" r:id="rId21"/>
    <p:sldId id="266" r:id="rId22"/>
    <p:sldId id="267" r:id="rId23"/>
    <p:sldId id="268" r:id="rId24"/>
    <p:sldId id="276" r:id="rId25"/>
    <p:sldId id="269" r:id="rId26"/>
    <p:sldId id="270" r:id="rId27"/>
    <p:sldId id="271" r:id="rId28"/>
    <p:sldId id="273" r:id="rId29"/>
    <p:sldId id="274" r:id="rId30"/>
    <p:sldId id="275" r:id="rId31"/>
    <p:sldId id="291" r:id="rId32"/>
    <p:sldId id="27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8" d="100"/>
          <a:sy n="88" d="100"/>
        </p:scale>
        <p:origin x="-162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A7F5E-7FE4-8247-938F-FAADB2BC8F7F}" type="datetimeFigureOut">
              <a:t>6/27/17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B65679-5A19-CD4A-B78B-0A726C762303}" type="slidenum">
              <a:t>‹#›</a:t>
            </a:fld>
            <a:endParaRPr lang="en-US"/>
          </a:p>
        </p:txBody>
      </p:sp>
    </p:spTree>
    <p:extLst>
      <p:ext uri="{BB962C8B-B14F-4D97-AF65-F5344CB8AC3E}">
        <p14:creationId xmlns:p14="http://schemas.microsoft.com/office/powerpoint/2010/main" val="34993733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I’ll be making this comparions for V4 single units and ill make it upon two criteria their tuning for the shapes of boundaries and translation invariance of unit responses.</a:t>
            </a:r>
          </a:p>
          <a:p>
            <a:endParaRPr lang="en-US" strike="sngStrike" baseline="0" smtClean="0"/>
          </a:p>
          <a:p>
            <a:r>
              <a:rPr lang="en-US" strike="sngStrike" baseline="0" smtClean="0"/>
              <a:t>V4 is an intermediate stage along the ventral stream, providing the bulk of feedforward input to infertemporal cortex. </a:t>
            </a:r>
          </a:p>
          <a:p>
            <a:r>
              <a:rPr lang="en-US" strike="sngStrike" baseline="0" smtClean="0"/>
              <a:t>Its intermediate representations are thought to support IT’s tuning for visual object categories.</a:t>
            </a:r>
          </a:p>
          <a:p>
            <a:r>
              <a:rPr lang="en-US" strike="sngStrike" baseline="0" smtClean="0"/>
              <a:t>Deep Convolutional Nets recently have made progress in solving this problemof object recongition and their arhcitecture is loosely inspired by the ventral stream</a:t>
            </a:r>
          </a:p>
        </p:txBody>
      </p:sp>
      <p:sp>
        <p:nvSpPr>
          <p:cNvPr id="4" name="Slide Number Placeholder 3"/>
          <p:cNvSpPr>
            <a:spLocks noGrp="1"/>
          </p:cNvSpPr>
          <p:nvPr>
            <p:ph type="sldNum" sz="quarter" idx="10"/>
          </p:nvPr>
        </p:nvSpPr>
        <p:spPr/>
        <p:txBody>
          <a:bodyPr/>
          <a:lstStyle/>
          <a:p>
            <a:fld id="{217DCB30-98CD-2848-A6F6-431187E4B420}" type="slidenum">
              <a:rPr lang="en-US" smtClean="0"/>
              <a:t>2</a:t>
            </a:fld>
            <a:endParaRPr lang="en-US"/>
          </a:p>
        </p:txBody>
      </p:sp>
    </p:spTree>
    <p:extLst>
      <p:ext uri="{BB962C8B-B14F-4D97-AF65-F5344CB8AC3E}">
        <p14:creationId xmlns:p14="http://schemas.microsoft.com/office/powerpoint/2010/main" val="3633864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Looking at an average across units in the layer, makes it clear most units are not translation invariant.</a:t>
            </a:r>
          </a:p>
          <a:p>
            <a:r>
              <a:rPr lang="en-US" baseline="0" smtClean="0"/>
              <a:t>So most of those shape tuned units are not good models of V4’s translation invariance</a:t>
            </a:r>
          </a:p>
        </p:txBody>
      </p:sp>
      <p:sp>
        <p:nvSpPr>
          <p:cNvPr id="4" name="Slide Number Placeholder 3"/>
          <p:cNvSpPr>
            <a:spLocks noGrp="1"/>
          </p:cNvSpPr>
          <p:nvPr>
            <p:ph type="sldNum" sz="quarter" idx="10"/>
          </p:nvPr>
        </p:nvSpPr>
        <p:spPr/>
        <p:txBody>
          <a:bodyPr/>
          <a:lstStyle/>
          <a:p>
            <a:fld id="{217DCB30-98CD-2848-A6F6-431187E4B420}" type="slidenum">
              <a:rPr lang="en-US" smtClean="0"/>
              <a:t>11</a:t>
            </a:fld>
            <a:endParaRPr lang="en-US"/>
          </a:p>
        </p:txBody>
      </p:sp>
    </p:spTree>
    <p:extLst>
      <p:ext uri="{BB962C8B-B14F-4D97-AF65-F5344CB8AC3E}">
        <p14:creationId xmlns:p14="http://schemas.microsoft.com/office/powerpoint/2010/main" val="190109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Moving</a:t>
            </a:r>
            <a:r>
              <a:rPr lang="en-US" baseline="0" smtClean="0"/>
              <a:t> up the hiearchy we see the receptive field increases in width and TI starts to increase in an example cell  and the average across a layer</a:t>
            </a:r>
            <a:endParaRPr lang="en-US" smtClean="0"/>
          </a:p>
        </p:txBody>
      </p:sp>
      <p:sp>
        <p:nvSpPr>
          <p:cNvPr id="4" name="Slide Number Placeholder 3"/>
          <p:cNvSpPr>
            <a:spLocks noGrp="1"/>
          </p:cNvSpPr>
          <p:nvPr>
            <p:ph type="sldNum" sz="quarter" idx="10"/>
          </p:nvPr>
        </p:nvSpPr>
        <p:spPr/>
        <p:txBody>
          <a:bodyPr/>
          <a:lstStyle/>
          <a:p>
            <a:fld id="{217DCB30-98CD-2848-A6F6-431187E4B420}" type="slidenum">
              <a:rPr lang="en-US" smtClean="0"/>
              <a:t>12</a:t>
            </a:fld>
            <a:endParaRPr lang="en-US"/>
          </a:p>
        </p:txBody>
      </p:sp>
    </p:spTree>
    <p:extLst>
      <p:ext uri="{BB962C8B-B14F-4D97-AF65-F5344CB8AC3E}">
        <p14:creationId xmlns:p14="http://schemas.microsoft.com/office/powerpoint/2010/main" val="190109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 I’ve plotted a</a:t>
            </a:r>
            <a:r>
              <a:rPr lang="en-US" baseline="0" smtClean="0"/>
              <a:t> unit in fc7 and we see even with a much wider receptive field, it still manages to keep correlation high across positions, thus it has a high TI score.</a:t>
            </a:r>
          </a:p>
          <a:p>
            <a:r>
              <a:rPr lang="en-US" baseline="0" smtClean="0"/>
              <a:t>This unit because it also had shape tuning, in addtion to translation invariance, is an excellent candidate image computable model of V4 responses to boundaries.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We were very carful to ensure that all shapes and positions were within the receptive field, so this difference isn’t a result of shapes only partially overlapping the receptive field.</a:t>
            </a:r>
          </a:p>
        </p:txBody>
      </p:sp>
      <p:sp>
        <p:nvSpPr>
          <p:cNvPr id="4" name="Slide Number Placeholder 3"/>
          <p:cNvSpPr>
            <a:spLocks noGrp="1"/>
          </p:cNvSpPr>
          <p:nvPr>
            <p:ph type="sldNum" sz="quarter" idx="10"/>
          </p:nvPr>
        </p:nvSpPr>
        <p:spPr/>
        <p:txBody>
          <a:bodyPr/>
          <a:lstStyle/>
          <a:p>
            <a:fld id="{217DCB30-98CD-2848-A6F6-431187E4B420}" type="slidenum">
              <a:rPr lang="en-US" smtClean="0"/>
              <a:t>13</a:t>
            </a:fld>
            <a:endParaRPr lang="en-US"/>
          </a:p>
        </p:txBody>
      </p:sp>
    </p:spTree>
    <p:extLst>
      <p:ext uri="{BB962C8B-B14F-4D97-AF65-F5344CB8AC3E}">
        <p14:creationId xmlns:p14="http://schemas.microsoft.com/office/powerpoint/2010/main" val="1901099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more explicit</a:t>
            </a:r>
          </a:p>
          <a:p>
            <a:endParaRPr lang="en-US"/>
          </a:p>
          <a:p>
            <a:r>
              <a:rPr lang="en-US"/>
              <a:t>If</a:t>
            </a:r>
            <a:r>
              <a:rPr lang="en-US" baseline="0"/>
              <a:t> you’ll recall at each convolutional stage consists of a filter with some extent in space and then weights on all incoming feature maps.</a:t>
            </a:r>
          </a:p>
          <a:p>
            <a:r>
              <a:rPr lang="en-US" baseline="0"/>
              <a:t> So in the first layer your have 11x11 filters with 3 channels for red green and blue.</a:t>
            </a:r>
          </a:p>
          <a:p>
            <a:r>
              <a:rPr lang="en-US" baseline="0"/>
              <a:t>Whereas in conv2 you have 5x5 filters with 48 channels.</a:t>
            </a:r>
          </a:p>
          <a:p>
            <a:r>
              <a:rPr lang="en-US" baseline="0"/>
              <a:t>We hypothesised that the more a filter tended to have similar weights across spatial channels the more translation invariant it would be</a:t>
            </a:r>
          </a:p>
          <a:p>
            <a:r>
              <a:rPr lang="en-US" baseline="0"/>
              <a:t>This would predict that spatial channels in some filters would all be in a very low dimensional space.</a:t>
            </a:r>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16</a:t>
            </a:fld>
            <a:endParaRPr lang="en-US"/>
          </a:p>
        </p:txBody>
      </p:sp>
    </p:spTree>
    <p:extLst>
      <p:ext uri="{BB962C8B-B14F-4D97-AF65-F5344CB8AC3E}">
        <p14:creationId xmlns:p14="http://schemas.microsoft.com/office/powerpoint/2010/main" val="72572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We can examine this proposal by take a convolutional filter unrwapping it across its spatial dimension </a:t>
            </a:r>
          </a:p>
          <a:p>
            <a:r>
              <a:rPr lang="en-US" baseline="0"/>
              <a:t>then see how well we can approximate this weight matrix with two principal components.</a:t>
            </a:r>
          </a:p>
        </p:txBody>
      </p:sp>
      <p:sp>
        <p:nvSpPr>
          <p:cNvPr id="4" name="Slide Number Placeholder 3"/>
          <p:cNvSpPr>
            <a:spLocks noGrp="1"/>
          </p:cNvSpPr>
          <p:nvPr>
            <p:ph type="sldNum" sz="quarter" idx="10"/>
          </p:nvPr>
        </p:nvSpPr>
        <p:spPr/>
        <p:txBody>
          <a:bodyPr/>
          <a:lstStyle/>
          <a:p>
            <a:fld id="{217DCB30-98CD-2848-A6F6-431187E4B420}" type="slidenum">
              <a:rPr lang="en-US" smtClean="0"/>
              <a:t>19</a:t>
            </a:fld>
            <a:endParaRPr lang="en-US"/>
          </a:p>
        </p:txBody>
      </p:sp>
    </p:spTree>
    <p:extLst>
      <p:ext uri="{BB962C8B-B14F-4D97-AF65-F5344CB8AC3E}">
        <p14:creationId xmlns:p14="http://schemas.microsoft.com/office/powerpoint/2010/main" val="380103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a:t>
            </a:r>
            <a:r>
              <a:rPr lang="en-US" baseline="0"/>
              <a:t> we look at fraction of variance explained we find more than half the units in Conv2 can have 75 percent of their variance explained with two PC’s.</a:t>
            </a:r>
          </a:p>
          <a:p>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20</a:t>
            </a:fld>
            <a:endParaRPr lang="en-US"/>
          </a:p>
        </p:txBody>
      </p:sp>
    </p:spTree>
    <p:extLst>
      <p:ext uri="{BB962C8B-B14F-4D97-AF65-F5344CB8AC3E}">
        <p14:creationId xmlns:p14="http://schemas.microsoft.com/office/powerpoint/2010/main" val="499204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these conv2 filters primarily</a:t>
            </a:r>
            <a:r>
              <a:rPr lang="en-US" baseline="0"/>
              <a:t> vary in two dimension we can actually examine the spatial pattern of selectivity, by wrapping their PC coefficients back up.</a:t>
            </a:r>
          </a:p>
          <a:p>
            <a:r>
              <a:rPr lang="en-US" baseline="0"/>
              <a:t>Mapping the PC coefficients to the hue plane, then coloring the spatial filters of an example unit accordingly makes it so similar hues reflect similar PC coefficients and thus </a:t>
            </a:r>
          </a:p>
          <a:p>
            <a:r>
              <a:rPr lang="en-US" baseline="0"/>
              <a:t>similar selectivity.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So we can see for the first filter it prefers one feature in a strip across its center but an anti-correlated feature in its surround, we would call this an opponent filter.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Below that we have a non-opponent cell where it is preferring positively correlated features across the receptive field.</a:t>
            </a:r>
          </a:p>
          <a:p>
            <a:r>
              <a:rPr lang="en-US"/>
              <a:t>According</a:t>
            </a:r>
            <a:r>
              <a:rPr lang="en-US" baseline="0"/>
              <a:t> to our original hypothesis we would predict this to be a translation invariant unit. Because it prefers smilar features across the spatial channels.</a:t>
            </a:r>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21</a:t>
            </a:fld>
            <a:endParaRPr lang="en-US"/>
          </a:p>
        </p:txBody>
      </p:sp>
    </p:spTree>
    <p:extLst>
      <p:ext uri="{BB962C8B-B14F-4D97-AF65-F5344CB8AC3E}">
        <p14:creationId xmlns:p14="http://schemas.microsoft.com/office/powerpoint/2010/main" val="499204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all the conv 2 filters, and you can see there are many of these</a:t>
            </a:r>
            <a:r>
              <a:rPr lang="en-US" baseline="0"/>
              <a:t> spatially smooth filters, some opponent others not. These kernels with larger smooth patches of similar hues we suspect are the TI ones.different</a:t>
            </a:r>
          </a:p>
          <a:p>
            <a:r>
              <a:rPr lang="en-US" baseline="0"/>
              <a:t>As a control randomize to show colors aren’t </a:t>
            </a:r>
          </a:p>
          <a:p>
            <a:r>
              <a:rPr lang="en-US" baseline="0"/>
              <a:t>maybe categorize by smoothness</a:t>
            </a:r>
          </a:p>
        </p:txBody>
      </p:sp>
      <p:sp>
        <p:nvSpPr>
          <p:cNvPr id="4" name="Slide Number Placeholder 3"/>
          <p:cNvSpPr>
            <a:spLocks noGrp="1"/>
          </p:cNvSpPr>
          <p:nvPr>
            <p:ph type="sldNum" sz="quarter" idx="10"/>
          </p:nvPr>
        </p:nvSpPr>
        <p:spPr/>
        <p:txBody>
          <a:bodyPr/>
          <a:lstStyle/>
          <a:p>
            <a:fld id="{217DCB30-98CD-2848-A6F6-431187E4B420}" type="slidenum">
              <a:rPr lang="en-US" smtClean="0"/>
              <a:t>22</a:t>
            </a:fld>
            <a:endParaRPr lang="en-US"/>
          </a:p>
        </p:txBody>
      </p:sp>
    </p:spTree>
    <p:extLst>
      <p:ext uri="{BB962C8B-B14F-4D97-AF65-F5344CB8AC3E}">
        <p14:creationId xmlns:p14="http://schemas.microsoft.com/office/powerpoint/2010/main" val="1137630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a:t>
            </a:r>
            <a:r>
              <a:rPr lang="en-US" baseline="0"/>
              <a:t> measure this property we used the exact same metric as we did for TI, but instead measured the normalized covariance across filter spatial channels. So the columns of our unwrapped conv2 unit.</a:t>
            </a:r>
          </a:p>
          <a:p>
            <a:r>
              <a:rPr lang="en-US" baseline="0"/>
              <a:t>Here we see the metric captures that the first filter has negative covariance which cancels out its positive covariance</a:t>
            </a:r>
          </a:p>
          <a:p>
            <a:r>
              <a:rPr lang="en-US" baseline="0"/>
              <a:t>But the second filter gets a high score because it has many positively correlated channels  and no negatively correlated ones.</a:t>
            </a:r>
          </a:p>
          <a:p>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23</a:t>
            </a:fld>
            <a:endParaRPr lang="en-US"/>
          </a:p>
        </p:txBody>
      </p:sp>
    </p:spTree>
    <p:extLst>
      <p:ext uri="{BB962C8B-B14F-4D97-AF65-F5344CB8AC3E}">
        <p14:creationId xmlns:p14="http://schemas.microsoft.com/office/powerpoint/2010/main" val="1243718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bring in first layer filters for examples of low and high covariance.</a:t>
            </a:r>
          </a:p>
          <a:p>
            <a:r>
              <a:rPr lang="en-US"/>
              <a:t>Put the means on these plots.</a:t>
            </a:r>
          </a:p>
        </p:txBody>
      </p:sp>
      <p:sp>
        <p:nvSpPr>
          <p:cNvPr id="4" name="Slide Number Placeholder 3"/>
          <p:cNvSpPr>
            <a:spLocks noGrp="1"/>
          </p:cNvSpPr>
          <p:nvPr>
            <p:ph type="sldNum" sz="quarter" idx="10"/>
          </p:nvPr>
        </p:nvSpPr>
        <p:spPr/>
        <p:txBody>
          <a:bodyPr/>
          <a:lstStyle/>
          <a:p>
            <a:fld id="{60647D69-5CCE-6A4A-8EED-24D3B7CDAA8F}" type="slidenum">
              <a:rPr lang="uk-UA"/>
              <a:t>25</a:t>
            </a:fld>
            <a:endParaRPr lang="uk-UA"/>
          </a:p>
        </p:txBody>
      </p:sp>
    </p:spTree>
    <p:extLst>
      <p:ext uri="{BB962C8B-B14F-4D97-AF65-F5344CB8AC3E}">
        <p14:creationId xmlns:p14="http://schemas.microsoft.com/office/powerpoint/2010/main" val="171945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network we will be interrogating for V4 like shape tuning is AlexNet a</a:t>
            </a:r>
            <a:r>
              <a:rPr lang="en-US" baseline="0" smtClean="0"/>
              <a:t> nice defacto standard for the study of deep object recognition networks.</a:t>
            </a:r>
          </a:p>
          <a:p>
            <a:r>
              <a:rPr lang="en-US" smtClean="0"/>
              <a:t>This is a feedforward deep network</a:t>
            </a:r>
            <a:r>
              <a:rPr lang="en-US" baseline="0" smtClean="0"/>
              <a:t> with 8 major layers. The first five, conv1 through conv5 are convolutional, so filters weights are identical across spatial translations.</a:t>
            </a:r>
          </a:p>
          <a:p>
            <a:r>
              <a:rPr lang="en-US" baseline="0" smtClean="0"/>
              <a:t>So as an example the input has some spatial extent and 3 seperate channels at each position for RGB.</a:t>
            </a:r>
          </a:p>
          <a:p>
            <a:r>
              <a:rPr lang="en-US" baseline="0" smtClean="0"/>
              <a:t>So in conv1 there are 48 little filters with a depth of 3 for weights on RGB</a:t>
            </a:r>
          </a:p>
          <a:p>
            <a:r>
              <a:rPr lang="en-US" baseline="0" smtClean="0"/>
              <a:t>Each of the 48 filter  is run across the input image which results in 48  feature maps, which are then convolved by 128 filters in conv2 which have 48 channels operating on the 48 feature maps produced by conv1.</a:t>
            </a:r>
          </a:p>
          <a:p>
            <a:r>
              <a:rPr lang="en-US" baseline="0" smtClean="0"/>
              <a:t>The last three layers are fully connected which in this context means each unit has weight on everyunit in the previous layer.</a:t>
            </a:r>
          </a:p>
          <a:p>
            <a:r>
              <a:rPr lang="en-US" baseline="0" smtClean="0"/>
              <a:t>The final layer is the identification layer with a thousand units each of which represents a category, such as Great Dane, or Corn. </a:t>
            </a:r>
            <a:endParaRPr lang="en-US" smtClean="0"/>
          </a:p>
        </p:txBody>
      </p:sp>
      <p:sp>
        <p:nvSpPr>
          <p:cNvPr id="4" name="Slide Number Placeholder 3"/>
          <p:cNvSpPr>
            <a:spLocks noGrp="1"/>
          </p:cNvSpPr>
          <p:nvPr>
            <p:ph type="sldNum" sz="quarter" idx="10"/>
          </p:nvPr>
        </p:nvSpPr>
        <p:spPr/>
        <p:txBody>
          <a:bodyPr/>
          <a:lstStyle/>
          <a:p>
            <a:fld id="{217DCB30-98CD-2848-A6F6-431187E4B420}" type="slidenum">
              <a:rPr lang="en-US" smtClean="0"/>
              <a:t>3</a:t>
            </a:fld>
            <a:endParaRPr lang="en-US"/>
          </a:p>
        </p:txBody>
      </p:sp>
    </p:spTree>
    <p:extLst>
      <p:ext uri="{BB962C8B-B14F-4D97-AF65-F5344CB8AC3E}">
        <p14:creationId xmlns:p14="http://schemas.microsoft.com/office/powerpoint/2010/main" val="1746399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plotted weight</a:t>
            </a:r>
            <a:r>
              <a:rPr lang="en-US" baseline="0"/>
              <a:t> covariance against TI in conv2 we found a strong correlation. So the opponent cells rarely had TI, but those with high weight covariance were the only ones that could get it. Yet there is still a fair amount of variance at higher weight covariances so there must still be more factors consider.</a:t>
            </a:r>
          </a:p>
          <a:p>
            <a:endParaRPr lang="en-US" baseline="0"/>
          </a:p>
          <a:p>
            <a:r>
              <a:rPr lang="en-US" baseline="0"/>
              <a:t> Perhaps the smoothness of selectivity might factor in addition to whether it is weighting highly translation invariant input.</a:t>
            </a:r>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26</a:t>
            </a:fld>
            <a:endParaRPr lang="en-US"/>
          </a:p>
        </p:txBody>
      </p:sp>
    </p:spTree>
    <p:extLst>
      <p:ext uri="{BB962C8B-B14F-4D97-AF65-F5344CB8AC3E}">
        <p14:creationId xmlns:p14="http://schemas.microsoft.com/office/powerpoint/2010/main" val="1532804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a linear regression through this show means and such</a:t>
            </a:r>
          </a:p>
          <a:p>
            <a:endParaRPr lang="en-US"/>
          </a:p>
          <a:p>
            <a:r>
              <a:rPr lang="en-US"/>
              <a:t>Plotting the rest of layers</a:t>
            </a:r>
            <a:r>
              <a:rPr lang="en-US" baseline="0"/>
              <a:t> we see the spread maintains this triangular shape up until fc6. In conv5 the correlation drops but this is because weight covariance increases drastically here and so we only get higher TI units i.e. not this tail we see in preious layers.</a:t>
            </a:r>
          </a:p>
          <a:p>
            <a:endParaRPr lang="en-US" baseline="0"/>
          </a:p>
          <a:p>
            <a:r>
              <a:rPr lang="en-US" baseline="0"/>
              <a:t>Finally things change quite dramatically in FC6 where at this point each unit covers the entire image with a 6x6 filter here and  even though covariance drops translation invariance increases. We suspect there must be some other factor contributing to TI here. Past fc6 there is no longer any explicit spatial dimension and so we can no longer compute the metric. Our suspicioun of why weight covariance drops relates to the fact that in conv5 in the original image its receptive fields are up to 30 pixels away from each other, whereas in fc6 it is closer to 160 pixels. At this point the network is likely interest in some spatial pattern of parts and not the homogenous repetition of the same feature.</a:t>
            </a:r>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27</a:t>
            </a:fld>
            <a:endParaRPr lang="en-US"/>
          </a:p>
        </p:txBody>
      </p:sp>
    </p:spTree>
    <p:extLst>
      <p:ext uri="{BB962C8B-B14F-4D97-AF65-F5344CB8AC3E}">
        <p14:creationId xmlns:p14="http://schemas.microsoft.com/office/powerpoint/2010/main" val="1532804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Plotting the rest of layers</a:t>
            </a:r>
            <a:r>
              <a:rPr lang="en-US" baseline="0"/>
              <a:t> we see the spread maintains this triangular shape up until fc6. In conv5 the correlation drops but this is because weight covariance increases drastically here and so we only get higher TI units i.e. not this tail we see in preious layers.</a:t>
            </a:r>
          </a:p>
          <a:p>
            <a:endParaRPr lang="en-US" baseline="0"/>
          </a:p>
          <a:p>
            <a:r>
              <a:rPr lang="en-US" baseline="0"/>
              <a:t>Finally things change quite dramatically in FC6 where at this point each unit covers the entire image with a 6x6 filter here and  even though covariance drops translation invariance increases. We suspect there must be some other factor contributing to TI here. Past fc6 there is no longer any explicit spatial dimension and so we can no longer compute the metric. Our suspicioun of why weight covariance drops relates to the fact that in conv5 in the original image its receptive fields are up to 30 pixels away from each other, whereas in fc6 it is closer to 160 pixels. At this point the network is likely interest in some spatial pattern of parts and not the homogenous repetition of the same feature.</a:t>
            </a:r>
          </a:p>
          <a:p>
            <a:endParaRPr lang="en-US" baseline="0"/>
          </a:p>
          <a:p>
            <a:r>
              <a:rPr lang="en-US" baseline="0"/>
              <a:t>Do better explanation of increase correlation</a:t>
            </a:r>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28</a:t>
            </a:fld>
            <a:endParaRPr lang="en-US"/>
          </a:p>
        </p:txBody>
      </p:sp>
    </p:spTree>
    <p:extLst>
      <p:ext uri="{BB962C8B-B14F-4D97-AF65-F5344CB8AC3E}">
        <p14:creationId xmlns:p14="http://schemas.microsoft.com/office/powerpoint/2010/main" val="1532804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29</a:t>
            </a:fld>
            <a:endParaRPr lang="en-US"/>
          </a:p>
        </p:txBody>
      </p:sp>
    </p:spTree>
    <p:extLst>
      <p:ext uri="{BB962C8B-B14F-4D97-AF65-F5344CB8AC3E}">
        <p14:creationId xmlns:p14="http://schemas.microsoft.com/office/powerpoint/2010/main" val="1532804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Plotting the rest of layers</a:t>
            </a:r>
            <a:r>
              <a:rPr lang="en-US" baseline="0"/>
              <a:t> we see the spread maintains this triangular shape up until fc6. In conv5 the correlation drops but this is because weight covariance increases drastically here and so we only get higher TI units i.e. not this tail we see in preious layers.</a:t>
            </a:r>
          </a:p>
          <a:p>
            <a:endParaRPr lang="en-US" baseline="0"/>
          </a:p>
          <a:p>
            <a:r>
              <a:rPr lang="en-US" baseline="0"/>
              <a:t>Finally things change quite dramatically in FC6 where at this point each unit covers the entire image with a 6x6 filter here and  even though covariance drops translation invariance increases. We suspect there must be some other factor contributing to TI here. Past fc6 there is no longer any explicit spatial dimension and so we can no longer compute the metric. Our suspicioun of why weight covariance drops relates to the fact that in conv5 in the original image its receptive fields are up to 30 pixels away from each other, whereas in fc6 it is closer to 160 pixels. At this point the network is likely interest in some spatial pattern of parts and not the homogenous repetition of the same feature.</a:t>
            </a:r>
          </a:p>
          <a:p>
            <a:endParaRPr lang="en-US" baseline="0"/>
          </a:p>
          <a:p>
            <a:endParaRPr lang="en-US" baseline="0"/>
          </a:p>
          <a:p>
            <a:r>
              <a:rPr lang="en-US" baseline="0"/>
              <a:t>+ or - .5 plot mean</a:t>
            </a:r>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32</a:t>
            </a:fld>
            <a:endParaRPr lang="en-US"/>
          </a:p>
        </p:txBody>
      </p:sp>
    </p:spTree>
    <p:extLst>
      <p:ext uri="{BB962C8B-B14F-4D97-AF65-F5344CB8AC3E}">
        <p14:creationId xmlns:p14="http://schemas.microsoft.com/office/powerpoint/2010/main" val="1532804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a:t>
            </a:r>
            <a:r>
              <a:rPr lang="en-US" baseline="0" smtClean="0"/>
              <a:t> images used in this experiment are a set of carefully parameterized simple shapes, 52 unique shapes at up to 8 rotations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used by Pasupathy and Conor in 2001 to measuring shape tuning in V4.</a:t>
            </a:r>
          </a:p>
        </p:txBody>
      </p:sp>
      <p:sp>
        <p:nvSpPr>
          <p:cNvPr id="4" name="Slide Number Placeholder 3"/>
          <p:cNvSpPr>
            <a:spLocks noGrp="1"/>
          </p:cNvSpPr>
          <p:nvPr>
            <p:ph type="sldNum" sz="quarter" idx="10"/>
          </p:nvPr>
        </p:nvSpPr>
        <p:spPr/>
        <p:txBody>
          <a:bodyPr/>
          <a:lstStyle/>
          <a:p>
            <a:fld id="{217DCB30-98CD-2848-A6F6-431187E4B420}" type="slidenum">
              <a:rPr lang="en-US" smtClean="0"/>
              <a:t>4</a:t>
            </a:fld>
            <a:endParaRPr lang="en-US" dirty="0"/>
          </a:p>
        </p:txBody>
      </p:sp>
    </p:spTree>
    <p:extLst>
      <p:ext uri="{BB962C8B-B14F-4D97-AF65-F5344CB8AC3E}">
        <p14:creationId xmlns:p14="http://schemas.microsoft.com/office/powerpoint/2010/main" val="619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Translation invariance is defined here as when the response of a neuron to a set of shapes, is simply linearly scaled, when those shapes are shown at different positions in the receptive field.</a:t>
            </a:r>
          </a:p>
          <a:p>
            <a:pPr marL="0" marR="0" indent="0" algn="l" defTabSz="457200" rtl="0" eaLnBrk="1" fontAlgn="auto" latinLnBrk="0" hangingPunct="1">
              <a:lnSpc>
                <a:spcPct val="100000"/>
              </a:lnSpc>
              <a:spcBef>
                <a:spcPts val="0"/>
              </a:spcBef>
              <a:spcAft>
                <a:spcPts val="0"/>
              </a:spcAft>
              <a:buClrTx/>
              <a:buSzTx/>
              <a:buFontTx/>
              <a:buNone/>
              <a:tabLst/>
              <a:defRPr/>
            </a:pPr>
            <a:r>
              <a:rPr lang="tr-TR" sz="1200" baseline="0" smtClean="0"/>
              <a:t>Translation invariance in V4 has been known for a long time,  though some recent data from Yasmine El-Shamaleh and Pasupathy demonstrate it nicely. </a:t>
            </a:r>
          </a:p>
          <a:p>
            <a:endParaRPr lang="en-US" baseline="0" smtClean="0"/>
          </a:p>
        </p:txBody>
      </p:sp>
      <p:sp>
        <p:nvSpPr>
          <p:cNvPr id="4" name="Slide Number Placeholder 3"/>
          <p:cNvSpPr>
            <a:spLocks noGrp="1"/>
          </p:cNvSpPr>
          <p:nvPr>
            <p:ph type="sldNum" sz="quarter" idx="10"/>
          </p:nvPr>
        </p:nvSpPr>
        <p:spPr/>
        <p:txBody>
          <a:bodyPr/>
          <a:lstStyle/>
          <a:p>
            <a:fld id="{217DCB30-98CD-2848-A6F6-431187E4B420}" type="slidenum">
              <a:rPr lang="en-US" smtClean="0"/>
              <a:t>5</a:t>
            </a:fld>
            <a:endParaRPr lang="en-US"/>
          </a:p>
        </p:txBody>
      </p:sp>
    </p:spTree>
    <p:extLst>
      <p:ext uri="{BB962C8B-B14F-4D97-AF65-F5344CB8AC3E}">
        <p14:creationId xmlns:p14="http://schemas.microsoft.com/office/powerpoint/2010/main" val="2450260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aseline="0" smtClean="0"/>
              <a:t>Their essential observation is that plotting responses to a set of shapes at one position has a clear linear relationship with those at another position</a:t>
            </a:r>
          </a:p>
          <a:p>
            <a:endParaRPr lang="en-US" baseline="0" smtClean="0"/>
          </a:p>
        </p:txBody>
      </p:sp>
      <p:sp>
        <p:nvSpPr>
          <p:cNvPr id="4" name="Slide Number Placeholder 3"/>
          <p:cNvSpPr>
            <a:spLocks noGrp="1"/>
          </p:cNvSpPr>
          <p:nvPr>
            <p:ph type="sldNum" sz="quarter" idx="10"/>
          </p:nvPr>
        </p:nvSpPr>
        <p:spPr/>
        <p:txBody>
          <a:bodyPr/>
          <a:lstStyle/>
          <a:p>
            <a:fld id="{217DCB30-98CD-2848-A6F6-431187E4B420}" type="slidenum">
              <a:rPr lang="en-US" smtClean="0"/>
              <a:t>6</a:t>
            </a:fld>
            <a:endParaRPr lang="en-US"/>
          </a:p>
        </p:txBody>
      </p:sp>
    </p:spTree>
    <p:extLst>
      <p:ext uri="{BB962C8B-B14F-4D97-AF65-F5344CB8AC3E}">
        <p14:creationId xmlns:p14="http://schemas.microsoft.com/office/powerpoint/2010/main" val="2450260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aseline="0" smtClean="0"/>
              <a:t>We can show translation invariance as a function of position by plotting correlation in red with respect to the responses at the center of the receptive field plotted here in green.</a:t>
            </a:r>
          </a:p>
          <a:p>
            <a:endParaRPr lang="tr-TR" sz="1200" baseline="0" smtClean="0"/>
          </a:p>
        </p:txBody>
      </p:sp>
      <p:sp>
        <p:nvSpPr>
          <p:cNvPr id="4" name="Slide Number Placeholder 3"/>
          <p:cNvSpPr>
            <a:spLocks noGrp="1"/>
          </p:cNvSpPr>
          <p:nvPr>
            <p:ph type="sldNum" sz="quarter" idx="10"/>
          </p:nvPr>
        </p:nvSpPr>
        <p:spPr/>
        <p:txBody>
          <a:bodyPr/>
          <a:lstStyle/>
          <a:p>
            <a:fld id="{217DCB30-98CD-2848-A6F6-431187E4B420}" type="slidenum">
              <a:rPr lang="en-US" smtClean="0"/>
              <a:t>7</a:t>
            </a:fld>
            <a:endParaRPr lang="en-US"/>
          </a:p>
        </p:txBody>
      </p:sp>
    </p:spTree>
    <p:extLst>
      <p:ext uri="{BB962C8B-B14F-4D97-AF65-F5344CB8AC3E}">
        <p14:creationId xmlns:p14="http://schemas.microsoft.com/office/powerpoint/2010/main" val="2450260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aseline="0" smtClean="0"/>
              <a:t>we needed a single metric for translation invariance the one we settled on takes the response matrix, with n shapes and m positions, sums its mxm covariance matrix’s off diagnonal, then divides by the sum of the product of the response vectors length. </a:t>
            </a:r>
          </a:p>
          <a:p>
            <a:r>
              <a:rPr lang="tr-TR" sz="1200" baseline="0" smtClean="0"/>
              <a:t>This is at its core just the the correlation coefficient of all unique pairs of responses.  </a:t>
            </a:r>
          </a:p>
          <a:p>
            <a:r>
              <a:rPr lang="tr-TR" sz="1200" baseline="0" smtClean="0"/>
              <a:t>where 1 means the response at each position was perfectly correlated, and 0 means on average they were orthogonal.</a:t>
            </a:r>
          </a:p>
          <a:p>
            <a:endParaRPr lang="en-US"/>
          </a:p>
        </p:txBody>
      </p:sp>
      <p:sp>
        <p:nvSpPr>
          <p:cNvPr id="4" name="Slide Number Placeholder 3"/>
          <p:cNvSpPr>
            <a:spLocks noGrp="1"/>
          </p:cNvSpPr>
          <p:nvPr>
            <p:ph type="sldNum" sz="quarter" idx="10"/>
          </p:nvPr>
        </p:nvSpPr>
        <p:spPr/>
        <p:txBody>
          <a:bodyPr/>
          <a:lstStyle/>
          <a:p>
            <a:fld id="{217DCB30-98CD-2848-A6F6-431187E4B420}" type="slidenum">
              <a:rPr lang="en-US" smtClean="0"/>
              <a:t>8</a:t>
            </a:fld>
            <a:endParaRPr lang="en-US"/>
          </a:p>
        </p:txBody>
      </p:sp>
    </p:spTree>
    <p:extLst>
      <p:ext uri="{BB962C8B-B14F-4D97-AF65-F5344CB8AC3E}">
        <p14:creationId xmlns:p14="http://schemas.microsoft.com/office/powerpoint/2010/main" val="120612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a:t>Using this metric we see this</a:t>
            </a:r>
            <a:r>
              <a:rPr lang="en-US" strike="noStrike" baseline="0"/>
              <a:t> t</a:t>
            </a:r>
            <a:r>
              <a:rPr lang="en-US" strike="noStrike"/>
              <a:t>his</a:t>
            </a:r>
            <a:r>
              <a:rPr lang="en-US" strike="noStrike" baseline="0"/>
              <a:t> cell gets close to the upper range of the metric</a:t>
            </a:r>
            <a:endParaRPr lang="en-US" strike="noStrike"/>
          </a:p>
        </p:txBody>
      </p:sp>
      <p:sp>
        <p:nvSpPr>
          <p:cNvPr id="4" name="Slide Number Placeholder 3"/>
          <p:cNvSpPr>
            <a:spLocks noGrp="1"/>
          </p:cNvSpPr>
          <p:nvPr>
            <p:ph type="sldNum" sz="quarter" idx="10"/>
          </p:nvPr>
        </p:nvSpPr>
        <p:spPr/>
        <p:txBody>
          <a:bodyPr/>
          <a:lstStyle/>
          <a:p>
            <a:fld id="{217DCB30-98CD-2848-A6F6-431187E4B420}" type="slidenum">
              <a:rPr lang="en-US" smtClean="0"/>
              <a:t>9</a:t>
            </a:fld>
            <a:endParaRPr lang="en-US"/>
          </a:p>
        </p:txBody>
      </p:sp>
    </p:spTree>
    <p:extLst>
      <p:ext uri="{BB962C8B-B14F-4D97-AF65-F5344CB8AC3E}">
        <p14:creationId xmlns:p14="http://schemas.microsoft.com/office/powerpoint/2010/main" val="2450260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 I am making the same plot for a</a:t>
            </a:r>
            <a:r>
              <a:rPr lang="en-US" baseline="0" smtClean="0"/>
              <a:t> conv2 second layer unit that had good shape tuning.</a:t>
            </a:r>
            <a:endParaRPr lang="en-US" smtClean="0"/>
          </a:p>
          <a:p>
            <a:r>
              <a:rPr lang="en-US" baseline="0" smtClean="0"/>
              <a:t>Its correlation drops off much more rapidly than response magnitude, and its TI score is quite low. </a:t>
            </a:r>
          </a:p>
          <a:p>
            <a:r>
              <a:rPr lang="en-US" baseline="0" smtClean="0"/>
              <a:t>This unit would not be a good translation invariant V4 model.</a:t>
            </a:r>
          </a:p>
          <a:p>
            <a:endParaRPr lang="en-US" baseline="0" smtClean="0"/>
          </a:p>
        </p:txBody>
      </p:sp>
      <p:sp>
        <p:nvSpPr>
          <p:cNvPr id="4" name="Slide Number Placeholder 3"/>
          <p:cNvSpPr>
            <a:spLocks noGrp="1"/>
          </p:cNvSpPr>
          <p:nvPr>
            <p:ph type="sldNum" sz="quarter" idx="10"/>
          </p:nvPr>
        </p:nvSpPr>
        <p:spPr/>
        <p:txBody>
          <a:bodyPr/>
          <a:lstStyle/>
          <a:p>
            <a:fld id="{217DCB30-98CD-2848-A6F6-431187E4B420}" type="slidenum">
              <a:rPr lang="en-US" smtClean="0"/>
              <a:t>10</a:t>
            </a:fld>
            <a:endParaRPr lang="en-US"/>
          </a:p>
        </p:txBody>
      </p:sp>
    </p:spTree>
    <p:extLst>
      <p:ext uri="{BB962C8B-B14F-4D97-AF65-F5344CB8AC3E}">
        <p14:creationId xmlns:p14="http://schemas.microsoft.com/office/powerpoint/2010/main" val="1901099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2B0A67-5935-D141-B154-159FA53515C1}" type="datetimeFigureOut">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315935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2B0A67-5935-D141-B154-159FA53515C1}" type="datetimeFigureOut">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1917368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2B0A67-5935-D141-B154-159FA53515C1}" type="datetimeFigureOut">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4251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2B0A67-5935-D141-B154-159FA53515C1}" type="datetimeFigureOut">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216487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2B0A67-5935-D141-B154-159FA53515C1}" type="datetimeFigureOut">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1265652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2B0A67-5935-D141-B154-159FA53515C1}" type="datetimeFigureOut">
              <a:t>6/27/17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200304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2B0A67-5935-D141-B154-159FA53515C1}" type="datetimeFigureOut">
              <a:t>6/27/17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2096807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2B0A67-5935-D141-B154-159FA53515C1}" type="datetimeFigureOut">
              <a:t>6/27/17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240589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2B0A67-5935-D141-B154-159FA53515C1}" type="datetimeFigureOut">
              <a:t>6/27/17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280807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2B0A67-5935-D141-B154-159FA53515C1}" type="datetimeFigureOut">
              <a:t>6/27/17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1297614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2B0A67-5935-D141-B154-159FA53515C1}" type="datetimeFigureOut">
              <a:t>6/27/17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6EAC5-CA5B-B349-85CE-872BD8C1CCCA}" type="slidenum">
              <a:t>‹#›</a:t>
            </a:fld>
            <a:endParaRPr lang="en-US"/>
          </a:p>
        </p:txBody>
      </p:sp>
    </p:spTree>
    <p:extLst>
      <p:ext uri="{BB962C8B-B14F-4D97-AF65-F5344CB8AC3E}">
        <p14:creationId xmlns:p14="http://schemas.microsoft.com/office/powerpoint/2010/main" val="15877988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2B0A67-5935-D141-B154-159FA53515C1}" type="datetimeFigureOut">
              <a:t>6/27/17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6EAC5-CA5B-B349-85CE-872BD8C1CCCA}" type="slidenum">
              <a:t>‹#›</a:t>
            </a:fld>
            <a:endParaRPr lang="en-US"/>
          </a:p>
        </p:txBody>
      </p:sp>
    </p:spTree>
    <p:extLst>
      <p:ext uri="{BB962C8B-B14F-4D97-AF65-F5344CB8AC3E}">
        <p14:creationId xmlns:p14="http://schemas.microsoft.com/office/powerpoint/2010/main" val="3915755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0.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8.png"/><Relationship Id="rId5" Type="http://schemas.openxmlformats.org/officeDocument/2006/relationships/image" Target="../media/image10.emf"/><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0.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jpeg"/><Relationship Id="rId7" Type="http://schemas.microsoft.com/office/2007/relationships/hdphoto" Target="../media/hdphoto2.wdp"/><Relationship Id="rId8" Type="http://schemas.openxmlformats.org/officeDocument/2006/relationships/image" Target="../media/image5.jpg"/><Relationship Id="rId9" Type="http://schemas.openxmlformats.org/officeDocument/2006/relationships/image" Target="../media/image6.jpeg"/><Relationship Id="rId10" Type="http://schemas.microsoft.com/office/2007/relationships/hdphoto" Target="../media/hdphoto3.wdp"/><Relationship Id="rId11" Type="http://schemas.openxmlformats.org/officeDocument/2006/relationships/image" Target="../media/image7.jp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How do CNN units achieve translation invariance?</a:t>
            </a:r>
          </a:p>
        </p:txBody>
      </p:sp>
      <p:sp>
        <p:nvSpPr>
          <p:cNvPr id="3" name="Subtitle 2"/>
          <p:cNvSpPr>
            <a:spLocks noGrp="1"/>
          </p:cNvSpPr>
          <p:nvPr>
            <p:ph type="subTitle" idx="1"/>
          </p:nvPr>
        </p:nvSpPr>
        <p:spPr/>
        <p:txBody>
          <a:bodyPr/>
          <a:lstStyle/>
          <a:p>
            <a:r>
              <a:rPr lang="en-US"/>
              <a:t>Dean Pospisil</a:t>
            </a:r>
          </a:p>
          <a:p>
            <a:r>
              <a:rPr lang="en-US"/>
              <a:t>6/29/17</a:t>
            </a:r>
          </a:p>
        </p:txBody>
      </p:sp>
    </p:spTree>
    <p:extLst>
      <p:ext uri="{BB962C8B-B14F-4D97-AF65-F5344CB8AC3E}">
        <p14:creationId xmlns:p14="http://schemas.microsoft.com/office/powerpoint/2010/main" val="2275382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800"/>
              <a:t>AlexNet</a:t>
            </a:r>
            <a:r>
              <a:rPr lang="en-US" sz="2800" smtClean="0"/>
              <a:t> Translation Invariance</a:t>
            </a:r>
            <a:endParaRPr lang="en-US" sz="2800"/>
          </a:p>
        </p:txBody>
      </p:sp>
      <p:pic>
        <p:nvPicPr>
          <p:cNvPr id="8" name="Picture 7" descr="ti_example_and_av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04900"/>
            <a:ext cx="5981700" cy="5372100"/>
          </a:xfrm>
          <a:prstGeom prst="rect">
            <a:avLst/>
          </a:prstGeom>
        </p:spPr>
      </p:pic>
      <p:sp>
        <p:nvSpPr>
          <p:cNvPr id="9" name="Rectangle 8"/>
          <p:cNvSpPr/>
          <p:nvPr/>
        </p:nvSpPr>
        <p:spPr>
          <a:xfrm>
            <a:off x="1676400" y="3352800"/>
            <a:ext cx="5791200" cy="3124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48200" y="1104900"/>
            <a:ext cx="2514600" cy="3467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84718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800"/>
              <a:t>AlexNet</a:t>
            </a:r>
            <a:r>
              <a:rPr lang="en-US" sz="2800" smtClean="0"/>
              <a:t> Translation Invariance</a:t>
            </a:r>
            <a:endParaRPr lang="en-US" sz="2800"/>
          </a:p>
        </p:txBody>
      </p:sp>
      <p:pic>
        <p:nvPicPr>
          <p:cNvPr id="8" name="Picture 7" descr="ti_example_and_av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04900"/>
            <a:ext cx="5981700" cy="5372100"/>
          </a:xfrm>
          <a:prstGeom prst="rect">
            <a:avLst/>
          </a:prstGeom>
        </p:spPr>
      </p:pic>
      <p:sp>
        <p:nvSpPr>
          <p:cNvPr id="4" name="Rectangle 3"/>
          <p:cNvSpPr/>
          <p:nvPr/>
        </p:nvSpPr>
        <p:spPr>
          <a:xfrm>
            <a:off x="1676400" y="3352800"/>
            <a:ext cx="5791200" cy="3124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9765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800"/>
              <a:t>AlexNet</a:t>
            </a:r>
            <a:r>
              <a:rPr lang="en-US" sz="2800" smtClean="0"/>
              <a:t> Translation Invariance</a:t>
            </a:r>
            <a:endParaRPr lang="en-US" sz="2800"/>
          </a:p>
        </p:txBody>
      </p:sp>
      <p:pic>
        <p:nvPicPr>
          <p:cNvPr id="8" name="Picture 7" descr="ti_example_and_av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04900"/>
            <a:ext cx="5981700" cy="5372100"/>
          </a:xfrm>
          <a:prstGeom prst="rect">
            <a:avLst/>
          </a:prstGeom>
        </p:spPr>
      </p:pic>
      <p:sp>
        <p:nvSpPr>
          <p:cNvPr id="4" name="Rectangle 3"/>
          <p:cNvSpPr/>
          <p:nvPr/>
        </p:nvSpPr>
        <p:spPr>
          <a:xfrm>
            <a:off x="1676400" y="4876800"/>
            <a:ext cx="5791200" cy="1600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6622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800"/>
              <a:t>AlexNet</a:t>
            </a:r>
            <a:r>
              <a:rPr lang="en-US" sz="2800" smtClean="0"/>
              <a:t> Translation Invariance</a:t>
            </a:r>
            <a:endParaRPr lang="en-US" sz="2800"/>
          </a:p>
        </p:txBody>
      </p:sp>
      <p:pic>
        <p:nvPicPr>
          <p:cNvPr id="8" name="Picture 7" descr="ti_example_and_av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04900"/>
            <a:ext cx="5981700" cy="5372100"/>
          </a:xfrm>
          <a:prstGeom prst="rect">
            <a:avLst/>
          </a:prstGeom>
        </p:spPr>
      </p:pic>
    </p:spTree>
    <p:extLst>
      <p:ext uri="{BB962C8B-B14F-4D97-AF65-F5344CB8AC3E}">
        <p14:creationId xmlns:p14="http://schemas.microsoft.com/office/powerpoint/2010/main" val="32172075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TI increases with Layer</a:t>
            </a:r>
          </a:p>
        </p:txBody>
      </p:sp>
      <p:pic>
        <p:nvPicPr>
          <p:cNvPr id="6" name="Picture 5" descr="9_ti_training_and_layer.pdf"/>
          <p:cNvPicPr>
            <a:picLocks noChangeAspect="1"/>
          </p:cNvPicPr>
          <p:nvPr/>
        </p:nvPicPr>
        <p:blipFill rotWithShape="1">
          <a:blip r:embed="rId2">
            <a:extLst>
              <a:ext uri="{28A0092B-C50C-407E-A947-70E740481C1C}">
                <a14:useLocalDpi xmlns:a14="http://schemas.microsoft.com/office/drawing/2010/main" val="0"/>
              </a:ext>
            </a:extLst>
          </a:blip>
          <a:srcRect b="54968"/>
          <a:stretch/>
        </p:blipFill>
        <p:spPr>
          <a:xfrm>
            <a:off x="1972235" y="836708"/>
            <a:ext cx="5299364" cy="3088334"/>
          </a:xfrm>
          <a:prstGeom prst="rect">
            <a:avLst/>
          </a:prstGeom>
        </p:spPr>
      </p:pic>
      <p:pic>
        <p:nvPicPr>
          <p:cNvPr id="7" name="Picture 6" descr="9_ti_training_and_layer.pdf"/>
          <p:cNvPicPr>
            <a:picLocks noChangeAspect="1"/>
          </p:cNvPicPr>
          <p:nvPr/>
        </p:nvPicPr>
        <p:blipFill rotWithShape="1">
          <a:blip r:embed="rId2">
            <a:extLst>
              <a:ext uri="{28A0092B-C50C-407E-A947-70E740481C1C}">
                <a14:useLocalDpi xmlns:a14="http://schemas.microsoft.com/office/drawing/2010/main" val="0"/>
              </a:ext>
            </a:extLst>
          </a:blip>
          <a:srcRect t="78159" b="-8879"/>
          <a:stretch/>
        </p:blipFill>
        <p:spPr>
          <a:xfrm>
            <a:off x="1972235" y="3925042"/>
            <a:ext cx="5299364" cy="2106824"/>
          </a:xfrm>
          <a:prstGeom prst="rect">
            <a:avLst/>
          </a:prstGeom>
        </p:spPr>
      </p:pic>
    </p:spTree>
    <p:extLst>
      <p:ext uri="{BB962C8B-B14F-4D97-AF65-F5344CB8AC3E}">
        <p14:creationId xmlns:p14="http://schemas.microsoft.com/office/powerpoint/2010/main" val="328671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Convolution and Max-pooling don’t give you translation invariance.</a:t>
            </a:r>
          </a:p>
        </p:txBody>
      </p:sp>
      <p:pic>
        <p:nvPicPr>
          <p:cNvPr id="6" name="Picture 5" descr="9_ti_training_and_lay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235" y="836708"/>
            <a:ext cx="5299364" cy="6858000"/>
          </a:xfrm>
          <a:prstGeom prst="rect">
            <a:avLst/>
          </a:prstGeom>
        </p:spPr>
      </p:pic>
    </p:spTree>
    <p:extLst>
      <p:ext uri="{BB962C8B-B14F-4D97-AF65-F5344CB8AC3E}">
        <p14:creationId xmlns:p14="http://schemas.microsoft.com/office/powerpoint/2010/main" val="687266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6200" y="228600"/>
            <a:ext cx="8839200" cy="1477328"/>
          </a:xfrm>
          <a:prstGeom prst="rect">
            <a:avLst/>
          </a:prstGeom>
          <a:noFill/>
        </p:spPr>
        <p:txBody>
          <a:bodyPr wrap="square" rtlCol="0">
            <a:spAutoFit/>
          </a:bodyPr>
          <a:lstStyle/>
          <a:p>
            <a:pPr algn="ctr"/>
            <a:r>
              <a:rPr lang="en-US" sz="3000"/>
              <a:t>Hypothesis: </a:t>
            </a:r>
          </a:p>
          <a:p>
            <a:pPr algn="ctr"/>
            <a:r>
              <a:rPr lang="en-US" sz="3000"/>
              <a:t>C</a:t>
            </a:r>
            <a:r>
              <a:rPr lang="en-US" sz="3000"/>
              <a:t>ells with uniform spatial selectivity are translation invariant.</a:t>
            </a:r>
          </a:p>
        </p:txBody>
      </p:sp>
      <p:pic>
        <p:nvPicPr>
          <p:cNvPr id="5" name="Picture 4" descr="Untitled 5 2.pdf"/>
          <p:cNvPicPr>
            <a:picLocks noChangeAspect="1"/>
          </p:cNvPicPr>
          <p:nvPr/>
        </p:nvPicPr>
        <p:blipFill rotWithShape="1">
          <a:blip r:embed="rId3">
            <a:extLst>
              <a:ext uri="{28A0092B-C50C-407E-A947-70E740481C1C}">
                <a14:useLocalDpi xmlns:a14="http://schemas.microsoft.com/office/drawing/2010/main" val="0"/>
              </a:ext>
            </a:extLst>
          </a:blip>
          <a:srcRect t="6296" b="38518"/>
          <a:stretch/>
        </p:blipFill>
        <p:spPr>
          <a:xfrm>
            <a:off x="496313" y="2129779"/>
            <a:ext cx="4104035" cy="3003075"/>
          </a:xfrm>
          <a:prstGeom prst="rect">
            <a:avLst/>
          </a:prstGeom>
        </p:spPr>
      </p:pic>
      <p:pic>
        <p:nvPicPr>
          <p:cNvPr id="7" name="Picture 6" descr="1st_layer_filter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348" y="3399154"/>
            <a:ext cx="4162652" cy="2775101"/>
          </a:xfrm>
          <a:prstGeom prst="rect">
            <a:avLst/>
          </a:prstGeom>
        </p:spPr>
      </p:pic>
      <p:sp>
        <p:nvSpPr>
          <p:cNvPr id="2" name="TextBox 1"/>
          <p:cNvSpPr txBox="1"/>
          <p:nvPr/>
        </p:nvSpPr>
        <p:spPr>
          <a:xfrm rot="5400000">
            <a:off x="8253536" y="4026055"/>
            <a:ext cx="907257" cy="369332"/>
          </a:xfrm>
          <a:prstGeom prst="rect">
            <a:avLst/>
          </a:prstGeom>
          <a:noFill/>
        </p:spPr>
        <p:txBody>
          <a:bodyPr wrap="none" rtlCol="0">
            <a:spAutoFit/>
          </a:bodyPr>
          <a:lstStyle/>
          <a:p>
            <a:r>
              <a:rPr lang="en-US"/>
              <a:t>group 1</a:t>
            </a:r>
          </a:p>
        </p:txBody>
      </p:sp>
      <p:sp>
        <p:nvSpPr>
          <p:cNvPr id="3" name="TextBox 2"/>
          <p:cNvSpPr txBox="1"/>
          <p:nvPr/>
        </p:nvSpPr>
        <p:spPr>
          <a:xfrm rot="5400000">
            <a:off x="8274284" y="5092493"/>
            <a:ext cx="907257" cy="369332"/>
          </a:xfrm>
          <a:prstGeom prst="rect">
            <a:avLst/>
          </a:prstGeom>
          <a:noFill/>
        </p:spPr>
        <p:txBody>
          <a:bodyPr wrap="none" rtlCol="0">
            <a:spAutoFit/>
          </a:bodyPr>
          <a:lstStyle/>
          <a:p>
            <a:r>
              <a:rPr lang="en-US"/>
              <a:t>group 2</a:t>
            </a:r>
          </a:p>
        </p:txBody>
      </p:sp>
      <p:cxnSp>
        <p:nvCxnSpPr>
          <p:cNvPr id="9" name="Straight Connector 8"/>
          <p:cNvCxnSpPr/>
          <p:nvPr/>
        </p:nvCxnSpPr>
        <p:spPr>
          <a:xfrm>
            <a:off x="8518236" y="4833690"/>
            <a:ext cx="0" cy="9072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8390194" y="4833690"/>
            <a:ext cx="12804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8390194" y="5735201"/>
            <a:ext cx="12804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8522498" y="3757092"/>
            <a:ext cx="0" cy="9072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8394456" y="3757092"/>
            <a:ext cx="12804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8394456" y="4658603"/>
            <a:ext cx="12804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36947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roma_plane_explanation.pdf"/>
          <p:cNvPicPr>
            <a:picLocks noChangeAspect="1"/>
          </p:cNvPicPr>
          <p:nvPr/>
        </p:nvPicPr>
        <p:blipFill rotWithShape="1">
          <a:blip r:embed="rId2">
            <a:extLst>
              <a:ext uri="{28A0092B-C50C-407E-A947-70E740481C1C}">
                <a14:useLocalDpi xmlns:a14="http://schemas.microsoft.com/office/drawing/2010/main" val="0"/>
              </a:ext>
            </a:extLst>
          </a:blip>
          <a:srcRect r="23791"/>
          <a:stretch/>
        </p:blipFill>
        <p:spPr>
          <a:xfrm rot="16200000">
            <a:off x="3873500" y="-520941"/>
            <a:ext cx="2438400" cy="4140680"/>
          </a:xfrm>
          <a:prstGeom prst="rect">
            <a:avLst/>
          </a:prstGeom>
        </p:spPr>
      </p:pic>
      <p:pic>
        <p:nvPicPr>
          <p:cNvPr id="5" name="Picture 4" descr="1st_layer_filters.pdf"/>
          <p:cNvPicPr>
            <a:picLocks noChangeAspect="1"/>
          </p:cNvPicPr>
          <p:nvPr/>
        </p:nvPicPr>
        <p:blipFill rotWithShape="1">
          <a:blip r:embed="rId3">
            <a:extLst>
              <a:ext uri="{28A0092B-C50C-407E-A947-70E740481C1C}">
                <a14:useLocalDpi xmlns:a14="http://schemas.microsoft.com/office/drawing/2010/main" val="0"/>
              </a:ext>
            </a:extLst>
          </a:blip>
          <a:srcRect t="48780"/>
          <a:stretch/>
        </p:blipFill>
        <p:spPr>
          <a:xfrm>
            <a:off x="-322039" y="571500"/>
            <a:ext cx="3458937" cy="1181100"/>
          </a:xfrm>
          <a:prstGeom prst="rect">
            <a:avLst/>
          </a:prstGeom>
        </p:spPr>
      </p:pic>
      <p:pic>
        <p:nvPicPr>
          <p:cNvPr id="9" name="Picture 8"/>
          <p:cNvPicPr>
            <a:picLocks noChangeAspect="1"/>
          </p:cNvPicPr>
          <p:nvPr/>
        </p:nvPicPr>
        <p:blipFill>
          <a:blip r:embed="rId4"/>
          <a:stretch>
            <a:fillRect/>
          </a:stretch>
        </p:blipFill>
        <p:spPr>
          <a:xfrm>
            <a:off x="7251940" y="652590"/>
            <a:ext cx="1868106" cy="1049210"/>
          </a:xfrm>
          <a:prstGeom prst="rect">
            <a:avLst/>
          </a:prstGeom>
        </p:spPr>
      </p:pic>
      <p:pic>
        <p:nvPicPr>
          <p:cNvPr id="10" name="Picture 9"/>
          <p:cNvPicPr>
            <a:picLocks noChangeAspect="1"/>
          </p:cNvPicPr>
          <p:nvPr/>
        </p:nvPicPr>
        <p:blipFill rotWithShape="1">
          <a:blip r:embed="rId4"/>
          <a:srcRect l="45856" r="33897" b="71151"/>
          <a:stretch/>
        </p:blipFill>
        <p:spPr>
          <a:xfrm>
            <a:off x="3581162" y="98992"/>
            <a:ext cx="482600" cy="386209"/>
          </a:xfrm>
          <a:prstGeom prst="rect">
            <a:avLst/>
          </a:prstGeom>
        </p:spPr>
      </p:pic>
      <p:pic>
        <p:nvPicPr>
          <p:cNvPr id="11" name="Picture 10" descr="ones.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2844" y="690690"/>
            <a:ext cx="294409" cy="380999"/>
          </a:xfrm>
          <a:prstGeom prst="rect">
            <a:avLst/>
          </a:prstGeom>
        </p:spPr>
      </p:pic>
    </p:spTree>
    <p:extLst>
      <p:ext uri="{BB962C8B-B14F-4D97-AF65-F5344CB8AC3E}">
        <p14:creationId xmlns:p14="http://schemas.microsoft.com/office/powerpoint/2010/main" val="2313021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roma_plane_explanation.pdf"/>
          <p:cNvPicPr>
            <a:picLocks noChangeAspect="1"/>
          </p:cNvPicPr>
          <p:nvPr/>
        </p:nvPicPr>
        <p:blipFill rotWithShape="1">
          <a:blip r:embed="rId2">
            <a:extLst>
              <a:ext uri="{28A0092B-C50C-407E-A947-70E740481C1C}">
                <a14:useLocalDpi xmlns:a14="http://schemas.microsoft.com/office/drawing/2010/main" val="0"/>
              </a:ext>
            </a:extLst>
          </a:blip>
          <a:srcRect r="23791"/>
          <a:stretch/>
        </p:blipFill>
        <p:spPr>
          <a:xfrm rot="16200000">
            <a:off x="3873500" y="-520941"/>
            <a:ext cx="2438400" cy="4140680"/>
          </a:xfrm>
          <a:prstGeom prst="rect">
            <a:avLst/>
          </a:prstGeom>
        </p:spPr>
      </p:pic>
      <p:pic>
        <p:nvPicPr>
          <p:cNvPr id="5" name="Picture 4" descr="1st_layer_filters.pdf"/>
          <p:cNvPicPr>
            <a:picLocks noChangeAspect="1"/>
          </p:cNvPicPr>
          <p:nvPr/>
        </p:nvPicPr>
        <p:blipFill rotWithShape="1">
          <a:blip r:embed="rId3">
            <a:extLst>
              <a:ext uri="{28A0092B-C50C-407E-A947-70E740481C1C}">
                <a14:useLocalDpi xmlns:a14="http://schemas.microsoft.com/office/drawing/2010/main" val="0"/>
              </a:ext>
            </a:extLst>
          </a:blip>
          <a:srcRect t="48780"/>
          <a:stretch/>
        </p:blipFill>
        <p:spPr>
          <a:xfrm>
            <a:off x="-322039" y="571500"/>
            <a:ext cx="3458937" cy="1181100"/>
          </a:xfrm>
          <a:prstGeom prst="rect">
            <a:avLst/>
          </a:prstGeom>
        </p:spPr>
      </p:pic>
      <p:pic>
        <p:nvPicPr>
          <p:cNvPr id="7" name="Picture 6" descr="Screen Shot 2017-06-06 at 12.51.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96164"/>
            <a:ext cx="9144000" cy="3126609"/>
          </a:xfrm>
          <a:prstGeom prst="rect">
            <a:avLst/>
          </a:prstGeom>
        </p:spPr>
      </p:pic>
      <p:sp>
        <p:nvSpPr>
          <p:cNvPr id="8" name="TextBox 7"/>
          <p:cNvSpPr txBox="1"/>
          <p:nvPr/>
        </p:nvSpPr>
        <p:spPr>
          <a:xfrm>
            <a:off x="127000" y="2615732"/>
            <a:ext cx="7300909" cy="369332"/>
          </a:xfrm>
          <a:prstGeom prst="rect">
            <a:avLst/>
          </a:prstGeom>
          <a:noFill/>
        </p:spPr>
        <p:txBody>
          <a:bodyPr wrap="none" rtlCol="0">
            <a:spAutoFit/>
          </a:bodyPr>
          <a:lstStyle/>
          <a:p>
            <a:r>
              <a:rPr lang="en-US"/>
              <a:t>Filters plotted in the chromatic plane and their measured weight covariance.</a:t>
            </a:r>
          </a:p>
        </p:txBody>
      </p:sp>
      <p:pic>
        <p:nvPicPr>
          <p:cNvPr id="9" name="Picture 8"/>
          <p:cNvPicPr>
            <a:picLocks noChangeAspect="1"/>
          </p:cNvPicPr>
          <p:nvPr/>
        </p:nvPicPr>
        <p:blipFill>
          <a:blip r:embed="rId5"/>
          <a:stretch>
            <a:fillRect/>
          </a:stretch>
        </p:blipFill>
        <p:spPr>
          <a:xfrm>
            <a:off x="7251940" y="652590"/>
            <a:ext cx="1868106" cy="1049210"/>
          </a:xfrm>
          <a:prstGeom prst="rect">
            <a:avLst/>
          </a:prstGeom>
        </p:spPr>
      </p:pic>
      <p:pic>
        <p:nvPicPr>
          <p:cNvPr id="10" name="Picture 9"/>
          <p:cNvPicPr>
            <a:picLocks noChangeAspect="1"/>
          </p:cNvPicPr>
          <p:nvPr/>
        </p:nvPicPr>
        <p:blipFill rotWithShape="1">
          <a:blip r:embed="rId5"/>
          <a:srcRect l="45856" r="33897" b="71151"/>
          <a:stretch/>
        </p:blipFill>
        <p:spPr>
          <a:xfrm>
            <a:off x="3581162" y="98992"/>
            <a:ext cx="482600" cy="386209"/>
          </a:xfrm>
          <a:prstGeom prst="rect">
            <a:avLst/>
          </a:prstGeom>
        </p:spPr>
      </p:pic>
      <p:pic>
        <p:nvPicPr>
          <p:cNvPr id="11" name="Picture 10" descr="on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2844" y="690690"/>
            <a:ext cx="294409" cy="380999"/>
          </a:xfrm>
          <a:prstGeom prst="rect">
            <a:avLst/>
          </a:prstGeom>
        </p:spPr>
      </p:pic>
    </p:spTree>
    <p:extLst>
      <p:ext uri="{BB962C8B-B14F-4D97-AF65-F5344CB8AC3E}">
        <p14:creationId xmlns:p14="http://schemas.microsoft.com/office/powerpoint/2010/main" val="176197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a:t>Selectivity is low-dimensional in conv2.</a:t>
            </a:r>
          </a:p>
        </p:txBody>
      </p:sp>
      <p:pic>
        <p:nvPicPr>
          <p:cNvPr id="15" name="Picture 14" descr="pc__vis_diagram.pdf"/>
          <p:cNvPicPr>
            <a:picLocks noChangeAspect="1"/>
          </p:cNvPicPr>
          <p:nvPr/>
        </p:nvPicPr>
        <p:blipFill rotWithShape="1">
          <a:blip r:embed="rId3">
            <a:extLst>
              <a:ext uri="{28A0092B-C50C-407E-A947-70E740481C1C}">
                <a14:useLocalDpi xmlns:a14="http://schemas.microsoft.com/office/drawing/2010/main" val="0"/>
              </a:ext>
            </a:extLst>
          </a:blip>
          <a:srcRect l="41196" t="5940" r="7323" b="38465"/>
          <a:stretch/>
        </p:blipFill>
        <p:spPr>
          <a:xfrm rot="16200000">
            <a:off x="782882" y="664921"/>
            <a:ext cx="3555804" cy="4969161"/>
          </a:xfrm>
          <a:prstGeom prst="rect">
            <a:avLst/>
          </a:prstGeom>
        </p:spPr>
      </p:pic>
    </p:spTree>
    <p:extLst>
      <p:ext uri="{BB962C8B-B14F-4D97-AF65-F5344CB8AC3E}">
        <p14:creationId xmlns:p14="http://schemas.microsoft.com/office/powerpoint/2010/main" val="35418193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C8223"/>
                </a:solidFill>
              </a:rPr>
              <a:t>Region of Interest: </a:t>
            </a:r>
            <a:r>
              <a:rPr lang="en-US" b="1" dirty="0" smtClean="0">
                <a:solidFill>
                  <a:srgbClr val="4C8223"/>
                </a:solidFill>
              </a:rPr>
              <a:t>V4</a:t>
            </a:r>
            <a:endParaRPr lang="en-US" b="1" dirty="0">
              <a:solidFill>
                <a:srgbClr val="4C8223"/>
              </a:solidFill>
            </a:endParaRPr>
          </a:p>
        </p:txBody>
      </p:sp>
      <p:pic>
        <p:nvPicPr>
          <p:cNvPr id="3" name="Picture 2"/>
          <p:cNvPicPr>
            <a:picLocks noChangeAspect="1"/>
          </p:cNvPicPr>
          <p:nvPr/>
        </p:nvPicPr>
        <p:blipFill rotWithShape="1">
          <a:blip r:embed="rId3"/>
          <a:srcRect t="54277"/>
          <a:stretch/>
        </p:blipFill>
        <p:spPr>
          <a:xfrm>
            <a:off x="993543" y="1311571"/>
            <a:ext cx="7156915" cy="4234858"/>
          </a:xfrm>
          <a:prstGeom prst="rect">
            <a:avLst/>
          </a:prstGeom>
        </p:spPr>
      </p:pic>
    </p:spTree>
    <p:extLst>
      <p:ext uri="{BB962C8B-B14F-4D97-AF65-F5344CB8AC3E}">
        <p14:creationId xmlns:p14="http://schemas.microsoft.com/office/powerpoint/2010/main" val="6166360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76200"/>
            <a:ext cx="8229600" cy="1143000"/>
          </a:xfrm>
        </p:spPr>
        <p:txBody>
          <a:bodyPr/>
          <a:lstStyle/>
          <a:p>
            <a:r>
              <a:rPr lang="en-US"/>
              <a:t>CNN selectivity is low dimensional</a:t>
            </a:r>
          </a:p>
        </p:txBody>
      </p:sp>
      <p:pic>
        <p:nvPicPr>
          <p:cNvPr id="13" name="Picture 12" descr="pc__vis_diagram.pdf"/>
          <p:cNvPicPr>
            <a:picLocks noChangeAspect="1"/>
          </p:cNvPicPr>
          <p:nvPr/>
        </p:nvPicPr>
        <p:blipFill rotWithShape="1">
          <a:blip r:embed="rId3">
            <a:extLst>
              <a:ext uri="{28A0092B-C50C-407E-A947-70E740481C1C}">
                <a14:useLocalDpi xmlns:a14="http://schemas.microsoft.com/office/drawing/2010/main" val="0"/>
              </a:ext>
            </a:extLst>
          </a:blip>
          <a:srcRect l="41196" t="5940" r="7323" b="38465"/>
          <a:stretch/>
        </p:blipFill>
        <p:spPr>
          <a:xfrm rot="16200000">
            <a:off x="782882" y="664921"/>
            <a:ext cx="3555804" cy="4969161"/>
          </a:xfrm>
          <a:prstGeom prst="rect">
            <a:avLst/>
          </a:prstGeom>
        </p:spPr>
      </p:pic>
      <p:pic>
        <p:nvPicPr>
          <p:cNvPr id="15" name="Picture 14" descr="two_pc_rec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300" y="3086100"/>
            <a:ext cx="3365500" cy="3771900"/>
          </a:xfrm>
          <a:prstGeom prst="rect">
            <a:avLst/>
          </a:prstGeom>
        </p:spPr>
      </p:pic>
    </p:spTree>
    <p:extLst>
      <p:ext uri="{BB962C8B-B14F-4D97-AF65-F5344CB8AC3E}">
        <p14:creationId xmlns:p14="http://schemas.microsoft.com/office/powerpoint/2010/main" val="310665717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5715000" y="3048000"/>
            <a:ext cx="3124200" cy="4441282"/>
            <a:chOff x="5715000" y="2242009"/>
            <a:chExt cx="2521014" cy="3583808"/>
          </a:xfrm>
        </p:grpSpPr>
        <p:pic>
          <p:nvPicPr>
            <p:cNvPr id="11" name="Picture 10" descr="example_layer2_pc_vis_cor_title.pdf"/>
            <p:cNvPicPr>
              <a:picLocks noChangeAspect="1"/>
            </p:cNvPicPr>
            <p:nvPr/>
          </p:nvPicPr>
          <p:blipFill rotWithShape="1">
            <a:blip r:embed="rId3">
              <a:extLst>
                <a:ext uri="{28A0092B-C50C-407E-A947-70E740481C1C}">
                  <a14:useLocalDpi xmlns:a14="http://schemas.microsoft.com/office/drawing/2010/main" val="0"/>
                </a:ext>
              </a:extLst>
            </a:blip>
            <a:srcRect l="32660" t="6875" r="20743" b="63548"/>
            <a:stretch/>
          </p:blipFill>
          <p:spPr>
            <a:xfrm>
              <a:off x="5715000" y="2242009"/>
              <a:ext cx="2521014" cy="1600199"/>
            </a:xfrm>
            <a:prstGeom prst="rect">
              <a:avLst/>
            </a:prstGeom>
          </p:spPr>
        </p:pic>
        <p:pic>
          <p:nvPicPr>
            <p:cNvPr id="7" name="Picture 6" descr="example_layer2_pc_vis_cor_title.pdf"/>
            <p:cNvPicPr>
              <a:picLocks noChangeAspect="1"/>
            </p:cNvPicPr>
            <p:nvPr/>
          </p:nvPicPr>
          <p:blipFill rotWithShape="1">
            <a:blip r:embed="rId3">
              <a:extLst>
                <a:ext uri="{28A0092B-C50C-407E-A947-70E740481C1C}">
                  <a14:useLocalDpi xmlns:a14="http://schemas.microsoft.com/office/drawing/2010/main" val="0"/>
                </a:ext>
              </a:extLst>
            </a:blip>
            <a:srcRect l="32660" t="63336" r="20743" b="1"/>
            <a:stretch/>
          </p:blipFill>
          <p:spPr>
            <a:xfrm>
              <a:off x="5715000" y="3842208"/>
              <a:ext cx="2521014" cy="1983609"/>
            </a:xfrm>
            <a:prstGeom prst="rect">
              <a:avLst/>
            </a:prstGeom>
          </p:spPr>
        </p:pic>
      </p:grpSp>
      <p:grpSp>
        <p:nvGrpSpPr>
          <p:cNvPr id="14" name="Group 13"/>
          <p:cNvGrpSpPr/>
          <p:nvPr/>
        </p:nvGrpSpPr>
        <p:grpSpPr>
          <a:xfrm>
            <a:off x="76202" y="1295401"/>
            <a:ext cx="6945746" cy="3632004"/>
            <a:chOff x="76202" y="1295401"/>
            <a:chExt cx="6945746" cy="3632004"/>
          </a:xfrm>
        </p:grpSpPr>
        <p:pic>
          <p:nvPicPr>
            <p:cNvPr id="8" name="Picture 7" descr="pc__vis_diagram.pdf"/>
            <p:cNvPicPr>
              <a:picLocks noChangeAspect="1"/>
            </p:cNvPicPr>
            <p:nvPr/>
          </p:nvPicPr>
          <p:blipFill rotWithShape="1">
            <a:blip r:embed="rId4">
              <a:extLst>
                <a:ext uri="{28A0092B-C50C-407E-A947-70E740481C1C}">
                  <a14:useLocalDpi xmlns:a14="http://schemas.microsoft.com/office/drawing/2010/main" val="0"/>
                </a:ext>
              </a:extLst>
            </a:blip>
            <a:srcRect l="41196" t="5940" r="7323" b="31490"/>
            <a:stretch/>
          </p:blipFill>
          <p:spPr>
            <a:xfrm rot="16200000">
              <a:off x="1094610" y="353193"/>
              <a:ext cx="3555804" cy="5592619"/>
            </a:xfrm>
            <a:prstGeom prst="rect">
              <a:avLst/>
            </a:prstGeom>
          </p:spPr>
        </p:pic>
        <p:pic>
          <p:nvPicPr>
            <p:cNvPr id="9" name="Picture 8" descr="pc__vis_diagram.pdf"/>
            <p:cNvPicPr>
              <a:picLocks noChangeAspect="1"/>
            </p:cNvPicPr>
            <p:nvPr/>
          </p:nvPicPr>
          <p:blipFill rotWithShape="1">
            <a:blip r:embed="rId4">
              <a:extLst>
                <a:ext uri="{28A0092B-C50C-407E-A947-70E740481C1C}">
                  <a14:useLocalDpi xmlns:a14="http://schemas.microsoft.com/office/drawing/2010/main" val="0"/>
                </a:ext>
              </a:extLst>
            </a:blip>
            <a:srcRect l="68811" t="68097" r="7323" b="17669"/>
            <a:stretch/>
          </p:blipFill>
          <p:spPr>
            <a:xfrm rot="16200000">
              <a:off x="5561547" y="1483495"/>
              <a:ext cx="1648495" cy="1272307"/>
            </a:xfrm>
            <a:prstGeom prst="rect">
              <a:avLst/>
            </a:prstGeom>
          </p:spPr>
        </p:pic>
      </p:grpSp>
      <p:sp>
        <p:nvSpPr>
          <p:cNvPr id="10" name="Rectangle 9"/>
          <p:cNvSpPr/>
          <p:nvPr/>
        </p:nvSpPr>
        <p:spPr>
          <a:xfrm>
            <a:off x="5821222" y="3048000"/>
            <a:ext cx="1189178" cy="3142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791200" y="5019769"/>
            <a:ext cx="1189178" cy="3142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457200" y="-762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CNN selectivity is low dimensional</a:t>
            </a:r>
          </a:p>
        </p:txBody>
      </p:sp>
      <p:sp>
        <p:nvSpPr>
          <p:cNvPr id="4" name="TextBox 3"/>
          <p:cNvSpPr txBox="1"/>
          <p:nvPr/>
        </p:nvSpPr>
        <p:spPr>
          <a:xfrm>
            <a:off x="5668822" y="3015990"/>
            <a:ext cx="1308847" cy="369332"/>
          </a:xfrm>
          <a:prstGeom prst="rect">
            <a:avLst/>
          </a:prstGeom>
          <a:noFill/>
        </p:spPr>
        <p:txBody>
          <a:bodyPr wrap="none" rtlCol="0">
            <a:spAutoFit/>
          </a:bodyPr>
          <a:lstStyle/>
          <a:p>
            <a:r>
              <a:rPr lang="en-US"/>
              <a:t>Conv2 Filter</a:t>
            </a:r>
          </a:p>
        </p:txBody>
      </p:sp>
    </p:spTree>
    <p:extLst>
      <p:ext uri="{BB962C8B-B14F-4D97-AF65-F5344CB8AC3E}">
        <p14:creationId xmlns:p14="http://schemas.microsoft.com/office/powerpoint/2010/main" val="23823261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yer2_pc_vi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025" y="0"/>
            <a:ext cx="6381576" cy="6858000"/>
          </a:xfrm>
          <a:prstGeom prst="rect">
            <a:avLst/>
          </a:prstGeom>
        </p:spPr>
      </p:pic>
    </p:spTree>
    <p:extLst>
      <p:ext uri="{BB962C8B-B14F-4D97-AF65-F5344CB8AC3E}">
        <p14:creationId xmlns:p14="http://schemas.microsoft.com/office/powerpoint/2010/main" val="30545751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Weight Covariance</a:t>
            </a:r>
          </a:p>
        </p:txBody>
      </p:sp>
      <p:pic>
        <p:nvPicPr>
          <p:cNvPr id="9" name="Picture 8"/>
          <p:cNvPicPr>
            <a:picLocks noChangeAspect="1"/>
          </p:cNvPicPr>
          <p:nvPr/>
        </p:nvPicPr>
        <p:blipFill rotWithShape="1">
          <a:blip r:embed="rId3"/>
          <a:srcRect l="11178" t="8449" r="54912" b="51200"/>
          <a:stretch/>
        </p:blipFill>
        <p:spPr>
          <a:xfrm>
            <a:off x="152400" y="2109486"/>
            <a:ext cx="1753811" cy="2767314"/>
          </a:xfrm>
          <a:prstGeom prst="rect">
            <a:avLst/>
          </a:prstGeom>
        </p:spPr>
      </p:pic>
      <p:pic>
        <p:nvPicPr>
          <p:cNvPr id="14" name="Picture 13"/>
          <p:cNvPicPr>
            <a:picLocks noChangeAspect="1"/>
          </p:cNvPicPr>
          <p:nvPr/>
        </p:nvPicPr>
        <p:blipFill>
          <a:blip r:embed="rId4"/>
          <a:stretch>
            <a:fillRect/>
          </a:stretch>
        </p:blipFill>
        <p:spPr>
          <a:xfrm>
            <a:off x="2310607" y="2928491"/>
            <a:ext cx="2383555" cy="1338709"/>
          </a:xfrm>
          <a:prstGeom prst="rect">
            <a:avLst/>
          </a:prstGeom>
        </p:spPr>
      </p:pic>
      <p:pic>
        <p:nvPicPr>
          <p:cNvPr id="16" name="Picture 15" descr="example_layer2_pc_vis_wt_cov.pdf"/>
          <p:cNvPicPr>
            <a:picLocks noChangeAspect="1"/>
          </p:cNvPicPr>
          <p:nvPr/>
        </p:nvPicPr>
        <p:blipFill rotWithShape="1">
          <a:blip r:embed="rId5">
            <a:extLst>
              <a:ext uri="{28A0092B-C50C-407E-A947-70E740481C1C}">
                <a14:useLocalDpi xmlns:a14="http://schemas.microsoft.com/office/drawing/2010/main" val="0"/>
              </a:ext>
            </a:extLst>
          </a:blip>
          <a:srcRect l="32222" t="4857" b="64010"/>
          <a:stretch/>
        </p:blipFill>
        <p:spPr>
          <a:xfrm>
            <a:off x="5221393" y="2034308"/>
            <a:ext cx="3770207" cy="1731819"/>
          </a:xfrm>
          <a:prstGeom prst="rect">
            <a:avLst/>
          </a:prstGeom>
        </p:spPr>
      </p:pic>
      <p:pic>
        <p:nvPicPr>
          <p:cNvPr id="6" name="Picture 5" descr="example_layer2_pc_vis_wt_cov.pdf"/>
          <p:cNvPicPr>
            <a:picLocks noChangeAspect="1"/>
          </p:cNvPicPr>
          <p:nvPr/>
        </p:nvPicPr>
        <p:blipFill rotWithShape="1">
          <a:blip r:embed="rId5">
            <a:extLst>
              <a:ext uri="{28A0092B-C50C-407E-A947-70E740481C1C}">
                <a14:useLocalDpi xmlns:a14="http://schemas.microsoft.com/office/drawing/2010/main" val="0"/>
              </a:ext>
            </a:extLst>
          </a:blip>
          <a:srcRect l="32222" t="62930"/>
          <a:stretch/>
        </p:blipFill>
        <p:spPr>
          <a:xfrm>
            <a:off x="5221393" y="3881582"/>
            <a:ext cx="3770207" cy="2062018"/>
          </a:xfrm>
          <a:prstGeom prst="rect">
            <a:avLst/>
          </a:prstGeom>
        </p:spPr>
      </p:pic>
      <p:sp>
        <p:nvSpPr>
          <p:cNvPr id="8" name="Rectangle 7"/>
          <p:cNvSpPr/>
          <p:nvPr/>
        </p:nvSpPr>
        <p:spPr>
          <a:xfrm>
            <a:off x="5228320" y="2057400"/>
            <a:ext cx="1189178" cy="3142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211622" y="3865418"/>
            <a:ext cx="1189178" cy="3142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68153" y="2064712"/>
            <a:ext cx="1308847" cy="369332"/>
          </a:xfrm>
          <a:prstGeom prst="rect">
            <a:avLst/>
          </a:prstGeom>
          <a:noFill/>
        </p:spPr>
        <p:txBody>
          <a:bodyPr wrap="none" rtlCol="0">
            <a:spAutoFit/>
          </a:bodyPr>
          <a:lstStyle/>
          <a:p>
            <a:r>
              <a:rPr lang="en-US"/>
              <a:t>Conv2 Filter</a:t>
            </a:r>
          </a:p>
        </p:txBody>
      </p:sp>
    </p:spTree>
    <p:extLst>
      <p:ext uri="{BB962C8B-B14F-4D97-AF65-F5344CB8AC3E}">
        <p14:creationId xmlns:p14="http://schemas.microsoft.com/office/powerpoint/2010/main" val="45638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ponse_wts_correlation_conv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295400"/>
            <a:ext cx="4343400" cy="4388589"/>
          </a:xfrm>
          <a:prstGeom prst="rect">
            <a:avLst/>
          </a:prstGeom>
        </p:spPr>
      </p:pic>
      <p:pic>
        <p:nvPicPr>
          <p:cNvPr id="3" name="Picture 2" descr="wt_to_resp_corr.pdf"/>
          <p:cNvPicPr>
            <a:picLocks noChangeAspect="1"/>
          </p:cNvPicPr>
          <p:nvPr/>
        </p:nvPicPr>
        <p:blipFill rotWithShape="1">
          <a:blip r:embed="rId3">
            <a:extLst>
              <a:ext uri="{28A0092B-C50C-407E-A947-70E740481C1C}">
                <a14:useLocalDpi xmlns:a14="http://schemas.microsoft.com/office/drawing/2010/main" val="0"/>
              </a:ext>
            </a:extLst>
          </a:blip>
          <a:srcRect l="15518" t="23111" r="51087" b="34074"/>
          <a:stretch/>
        </p:blipFill>
        <p:spPr>
          <a:xfrm>
            <a:off x="533400" y="990600"/>
            <a:ext cx="3048000" cy="5181600"/>
          </a:xfrm>
          <a:prstGeom prst="rect">
            <a:avLst/>
          </a:prstGeom>
        </p:spPr>
      </p:pic>
      <p:sp>
        <p:nvSpPr>
          <p:cNvPr id="4" name="TextBox 3"/>
          <p:cNvSpPr txBox="1"/>
          <p:nvPr/>
        </p:nvSpPr>
        <p:spPr>
          <a:xfrm>
            <a:off x="1601869" y="404048"/>
            <a:ext cx="6130605" cy="584776"/>
          </a:xfrm>
          <a:prstGeom prst="rect">
            <a:avLst/>
          </a:prstGeom>
          <a:noFill/>
        </p:spPr>
        <p:txBody>
          <a:bodyPr wrap="none" rtlCol="0">
            <a:spAutoFit/>
          </a:bodyPr>
          <a:lstStyle/>
          <a:p>
            <a:r>
              <a:rPr lang="en-US" sz="3200"/>
              <a:t>Linear models work in hidden layer.</a:t>
            </a:r>
          </a:p>
        </p:txBody>
      </p:sp>
    </p:spTree>
    <p:extLst>
      <p:ext uri="{BB962C8B-B14F-4D97-AF65-F5344CB8AC3E}">
        <p14:creationId xmlns:p14="http://schemas.microsoft.com/office/powerpoint/2010/main" val="1936767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3089" y="405368"/>
            <a:ext cx="746531" cy="369332"/>
          </a:xfrm>
          <a:prstGeom prst="rect">
            <a:avLst/>
          </a:prstGeom>
          <a:noFill/>
        </p:spPr>
        <p:txBody>
          <a:bodyPr wrap="none" rtlCol="0">
            <a:spAutoFit/>
          </a:bodyPr>
          <a:lstStyle/>
          <a:p>
            <a:r>
              <a:rPr lang="en-US"/>
              <a:t>conv1</a:t>
            </a:r>
          </a:p>
        </p:txBody>
      </p:sp>
      <p:sp>
        <p:nvSpPr>
          <p:cNvPr id="8" name="TextBox 7"/>
          <p:cNvSpPr txBox="1"/>
          <p:nvPr/>
        </p:nvSpPr>
        <p:spPr>
          <a:xfrm>
            <a:off x="5753089" y="1408874"/>
            <a:ext cx="746531" cy="369332"/>
          </a:xfrm>
          <a:prstGeom prst="rect">
            <a:avLst/>
          </a:prstGeom>
          <a:noFill/>
        </p:spPr>
        <p:txBody>
          <a:bodyPr wrap="none" rtlCol="0">
            <a:spAutoFit/>
          </a:bodyPr>
          <a:lstStyle/>
          <a:p>
            <a:r>
              <a:rPr lang="en-US"/>
              <a:t>conv2</a:t>
            </a:r>
          </a:p>
        </p:txBody>
      </p:sp>
      <p:sp>
        <p:nvSpPr>
          <p:cNvPr id="9" name="TextBox 8"/>
          <p:cNvSpPr txBox="1"/>
          <p:nvPr/>
        </p:nvSpPr>
        <p:spPr>
          <a:xfrm>
            <a:off x="5751893" y="2412380"/>
            <a:ext cx="746531" cy="369332"/>
          </a:xfrm>
          <a:prstGeom prst="rect">
            <a:avLst/>
          </a:prstGeom>
          <a:noFill/>
        </p:spPr>
        <p:txBody>
          <a:bodyPr wrap="none" rtlCol="0">
            <a:spAutoFit/>
          </a:bodyPr>
          <a:lstStyle/>
          <a:p>
            <a:r>
              <a:rPr lang="en-US"/>
              <a:t>conv3</a:t>
            </a:r>
          </a:p>
        </p:txBody>
      </p:sp>
      <p:sp>
        <p:nvSpPr>
          <p:cNvPr id="10" name="TextBox 9"/>
          <p:cNvSpPr txBox="1"/>
          <p:nvPr/>
        </p:nvSpPr>
        <p:spPr>
          <a:xfrm>
            <a:off x="5751893" y="3415886"/>
            <a:ext cx="748923" cy="369332"/>
          </a:xfrm>
          <a:prstGeom prst="rect">
            <a:avLst/>
          </a:prstGeom>
          <a:noFill/>
        </p:spPr>
        <p:txBody>
          <a:bodyPr wrap="none" rtlCol="0">
            <a:spAutoFit/>
          </a:bodyPr>
          <a:lstStyle/>
          <a:p>
            <a:r>
              <a:rPr lang="en-US"/>
              <a:t>conv4</a:t>
            </a:r>
          </a:p>
        </p:txBody>
      </p:sp>
      <p:sp>
        <p:nvSpPr>
          <p:cNvPr id="11" name="TextBox 10"/>
          <p:cNvSpPr txBox="1"/>
          <p:nvPr/>
        </p:nvSpPr>
        <p:spPr>
          <a:xfrm>
            <a:off x="5753089" y="4419392"/>
            <a:ext cx="746531" cy="369332"/>
          </a:xfrm>
          <a:prstGeom prst="rect">
            <a:avLst/>
          </a:prstGeom>
          <a:noFill/>
        </p:spPr>
        <p:txBody>
          <a:bodyPr wrap="none" rtlCol="0">
            <a:spAutoFit/>
          </a:bodyPr>
          <a:lstStyle/>
          <a:p>
            <a:r>
              <a:rPr lang="en-US"/>
              <a:t>conv5</a:t>
            </a:r>
          </a:p>
        </p:txBody>
      </p:sp>
      <p:sp>
        <p:nvSpPr>
          <p:cNvPr id="12" name="TextBox 11"/>
          <p:cNvSpPr txBox="1"/>
          <p:nvPr/>
        </p:nvSpPr>
        <p:spPr>
          <a:xfrm>
            <a:off x="5891498" y="5321300"/>
            <a:ext cx="469712" cy="369332"/>
          </a:xfrm>
          <a:prstGeom prst="rect">
            <a:avLst/>
          </a:prstGeom>
          <a:noFill/>
        </p:spPr>
        <p:txBody>
          <a:bodyPr wrap="none" rtlCol="0">
            <a:spAutoFit/>
          </a:bodyPr>
          <a:lstStyle/>
          <a:p>
            <a:r>
              <a:rPr lang="en-US"/>
              <a:t>fc6</a:t>
            </a:r>
          </a:p>
        </p:txBody>
      </p:sp>
      <p:pic>
        <p:nvPicPr>
          <p:cNvPr id="15" name="Picture 14" descr="deep_layers_covarian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89" y="76200"/>
            <a:ext cx="2692400" cy="6781800"/>
          </a:xfrm>
          <a:prstGeom prst="rect">
            <a:avLst/>
          </a:prstGeom>
        </p:spPr>
      </p:pic>
    </p:spTree>
    <p:extLst>
      <p:ext uri="{BB962C8B-B14F-4D97-AF65-F5344CB8AC3E}">
        <p14:creationId xmlns:p14="http://schemas.microsoft.com/office/powerpoint/2010/main" val="3799898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lstStyle/>
          <a:p>
            <a:r>
              <a:rPr lang="en-US"/>
              <a:t>Weight Covariance Predicts TI</a:t>
            </a:r>
          </a:p>
        </p:txBody>
      </p:sp>
      <p:pic>
        <p:nvPicPr>
          <p:cNvPr id="6" name="Picture 5" descr="ti_wt_cov_orig_just_conv.png"/>
          <p:cNvPicPr>
            <a:picLocks noChangeAspect="1"/>
          </p:cNvPicPr>
          <p:nvPr/>
        </p:nvPicPr>
        <p:blipFill rotWithShape="1">
          <a:blip r:embed="rId3">
            <a:extLst>
              <a:ext uri="{28A0092B-C50C-407E-A947-70E740481C1C}">
                <a14:useLocalDpi xmlns:a14="http://schemas.microsoft.com/office/drawing/2010/main" val="0"/>
              </a:ext>
            </a:extLst>
          </a:blip>
          <a:srcRect r="75404"/>
          <a:stretch/>
        </p:blipFill>
        <p:spPr>
          <a:xfrm>
            <a:off x="279580" y="2489200"/>
            <a:ext cx="2114540" cy="2416150"/>
          </a:xfrm>
          <a:prstGeom prst="rect">
            <a:avLst/>
          </a:prstGeom>
        </p:spPr>
      </p:pic>
    </p:spTree>
    <p:extLst>
      <p:ext uri="{BB962C8B-B14F-4D97-AF65-F5344CB8AC3E}">
        <p14:creationId xmlns:p14="http://schemas.microsoft.com/office/powerpoint/2010/main" val="2119075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rmAutofit fontScale="90000"/>
          </a:bodyPr>
          <a:lstStyle/>
          <a:p>
            <a:r>
              <a:rPr lang="en-US"/>
              <a:t>Weight Covariance Predicts </a:t>
            </a:r>
            <a:br>
              <a:rPr lang="en-US"/>
            </a:br>
            <a:r>
              <a:rPr lang="en-US"/>
              <a:t>Translation Invariance</a:t>
            </a:r>
          </a:p>
        </p:txBody>
      </p:sp>
      <p:pic>
        <p:nvPicPr>
          <p:cNvPr id="2" name="Picture 1" descr="ti_wt_cov_orig_just_con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79" y="1825420"/>
            <a:ext cx="8596999" cy="2416150"/>
          </a:xfrm>
          <a:prstGeom prst="rect">
            <a:avLst/>
          </a:prstGeom>
        </p:spPr>
      </p:pic>
      <p:grpSp>
        <p:nvGrpSpPr>
          <p:cNvPr id="3" name="Group 2"/>
          <p:cNvGrpSpPr>
            <a:grpSpLocks noChangeAspect="1"/>
          </p:cNvGrpSpPr>
          <p:nvPr/>
        </p:nvGrpSpPr>
        <p:grpSpPr>
          <a:xfrm>
            <a:off x="2640922" y="3506559"/>
            <a:ext cx="4680880" cy="4588836"/>
            <a:chOff x="1972235" y="836708"/>
            <a:chExt cx="5299364" cy="5195158"/>
          </a:xfrm>
        </p:grpSpPr>
        <p:pic>
          <p:nvPicPr>
            <p:cNvPr id="4" name="Picture 3" descr="9_ti_training_and_layer.pdf"/>
            <p:cNvPicPr>
              <a:picLocks noChangeAspect="1"/>
            </p:cNvPicPr>
            <p:nvPr/>
          </p:nvPicPr>
          <p:blipFill rotWithShape="1">
            <a:blip r:embed="rId4">
              <a:extLst>
                <a:ext uri="{28A0092B-C50C-407E-A947-70E740481C1C}">
                  <a14:useLocalDpi xmlns:a14="http://schemas.microsoft.com/office/drawing/2010/main" val="0"/>
                </a:ext>
              </a:extLst>
            </a:blip>
            <a:srcRect b="54968"/>
            <a:stretch/>
          </p:blipFill>
          <p:spPr>
            <a:xfrm>
              <a:off x="1972235" y="836708"/>
              <a:ext cx="5299364" cy="3088334"/>
            </a:xfrm>
            <a:prstGeom prst="rect">
              <a:avLst/>
            </a:prstGeom>
          </p:spPr>
        </p:pic>
        <p:pic>
          <p:nvPicPr>
            <p:cNvPr id="6" name="Picture 5" descr="9_ti_training_and_layer.pdf"/>
            <p:cNvPicPr>
              <a:picLocks noChangeAspect="1"/>
            </p:cNvPicPr>
            <p:nvPr/>
          </p:nvPicPr>
          <p:blipFill rotWithShape="1">
            <a:blip r:embed="rId4">
              <a:extLst>
                <a:ext uri="{28A0092B-C50C-407E-A947-70E740481C1C}">
                  <a14:useLocalDpi xmlns:a14="http://schemas.microsoft.com/office/drawing/2010/main" val="0"/>
                </a:ext>
              </a:extLst>
            </a:blip>
            <a:srcRect t="78159" b="-8879"/>
            <a:stretch/>
          </p:blipFill>
          <p:spPr>
            <a:xfrm>
              <a:off x="1972235" y="3925042"/>
              <a:ext cx="5299364" cy="2106824"/>
            </a:xfrm>
            <a:prstGeom prst="rect">
              <a:avLst/>
            </a:prstGeom>
          </p:spPr>
        </p:pic>
      </p:grpSp>
    </p:spTree>
    <p:extLst>
      <p:ext uri="{BB962C8B-B14F-4D97-AF65-F5344CB8AC3E}">
        <p14:creationId xmlns:p14="http://schemas.microsoft.com/office/powerpoint/2010/main" val="4088690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rmAutofit fontScale="90000"/>
          </a:bodyPr>
          <a:lstStyle/>
          <a:p>
            <a:r>
              <a:rPr lang="en-US"/>
              <a:t>Weight Covariance Increases </a:t>
            </a:r>
            <a:br>
              <a:rPr lang="en-US"/>
            </a:br>
            <a:r>
              <a:rPr lang="en-US"/>
              <a:t>Translation Invariance</a:t>
            </a:r>
          </a:p>
        </p:txBody>
      </p:sp>
      <p:cxnSp>
        <p:nvCxnSpPr>
          <p:cNvPr id="8" name="Straight Arrow Connector 7"/>
          <p:cNvCxnSpPr/>
          <p:nvPr/>
        </p:nvCxnSpPr>
        <p:spPr>
          <a:xfrm flipV="1">
            <a:off x="368300" y="2781300"/>
            <a:ext cx="469900" cy="1333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68300" y="3619500"/>
            <a:ext cx="825500" cy="495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074" y="2959100"/>
            <a:ext cx="710451" cy="369332"/>
          </a:xfrm>
          <a:prstGeom prst="rect">
            <a:avLst/>
          </a:prstGeom>
          <a:noFill/>
        </p:spPr>
        <p:txBody>
          <a:bodyPr wrap="none" rtlCol="0">
            <a:spAutoFit/>
          </a:bodyPr>
          <a:lstStyle/>
          <a:p>
            <a:r>
              <a:rPr lang="en-US"/>
              <a:t>1</a:t>
            </a:r>
            <a:r>
              <a:rPr lang="en-US" baseline="30000"/>
              <a:t>st</a:t>
            </a:r>
            <a:r>
              <a:rPr lang="en-US"/>
              <a:t> PC</a:t>
            </a:r>
          </a:p>
        </p:txBody>
      </p:sp>
      <p:sp>
        <p:nvSpPr>
          <p:cNvPr id="16" name="TextBox 15"/>
          <p:cNvSpPr txBox="1"/>
          <p:nvPr/>
        </p:nvSpPr>
        <p:spPr>
          <a:xfrm>
            <a:off x="388612" y="3975100"/>
            <a:ext cx="949975" cy="646331"/>
          </a:xfrm>
          <a:prstGeom prst="rect">
            <a:avLst/>
          </a:prstGeom>
          <a:noFill/>
        </p:spPr>
        <p:txBody>
          <a:bodyPr wrap="none" rtlCol="0">
            <a:spAutoFit/>
          </a:bodyPr>
          <a:lstStyle/>
          <a:p>
            <a:r>
              <a:rPr lang="en-US"/>
              <a:t>Spatial </a:t>
            </a:r>
          </a:p>
          <a:p>
            <a:r>
              <a:rPr lang="en-US"/>
              <a:t>Channel</a:t>
            </a:r>
          </a:p>
        </p:txBody>
      </p:sp>
      <p:cxnSp>
        <p:nvCxnSpPr>
          <p:cNvPr id="23" name="Straight Arrow Connector 22"/>
          <p:cNvCxnSpPr/>
          <p:nvPr/>
        </p:nvCxnSpPr>
        <p:spPr>
          <a:xfrm>
            <a:off x="939800" y="2959100"/>
            <a:ext cx="546100" cy="1308100"/>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25" name="Picture 24" descr="ti_wt_cov_conv2_adj.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018" y="1417638"/>
            <a:ext cx="6387112" cy="5336662"/>
          </a:xfrm>
          <a:prstGeom prst="rect">
            <a:avLst/>
          </a:prstGeom>
        </p:spPr>
      </p:pic>
    </p:spTree>
    <p:extLst>
      <p:ext uri="{BB962C8B-B14F-4D97-AF65-F5344CB8AC3E}">
        <p14:creationId xmlns:p14="http://schemas.microsoft.com/office/powerpoint/2010/main" val="2551711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rmAutofit fontScale="90000"/>
          </a:bodyPr>
          <a:lstStyle/>
          <a:p>
            <a:r>
              <a:rPr lang="en-US"/>
              <a:t>Weight Covariance Increases </a:t>
            </a:r>
            <a:br>
              <a:rPr lang="en-US"/>
            </a:br>
            <a:r>
              <a:rPr lang="en-US"/>
              <a:t>Translation Invariance</a:t>
            </a:r>
          </a:p>
        </p:txBody>
      </p:sp>
      <p:pic>
        <p:nvPicPr>
          <p:cNvPr id="6" name="Picture 5" descr="ti_wt_cov_conv2_adj.png"/>
          <p:cNvPicPr>
            <a:picLocks noChangeAspect="1"/>
          </p:cNvPicPr>
          <p:nvPr/>
        </p:nvPicPr>
        <p:blipFill rotWithShape="1">
          <a:blip r:embed="rId3">
            <a:extLst>
              <a:ext uri="{28A0092B-C50C-407E-A947-70E740481C1C}">
                <a14:useLocalDpi xmlns:a14="http://schemas.microsoft.com/office/drawing/2010/main" val="0"/>
              </a:ext>
            </a:extLst>
          </a:blip>
          <a:srcRect t="587" r="77066" b="48968"/>
          <a:stretch/>
        </p:blipFill>
        <p:spPr>
          <a:xfrm>
            <a:off x="152400" y="1680425"/>
            <a:ext cx="1409699" cy="2590800"/>
          </a:xfrm>
          <a:prstGeom prst="rect">
            <a:avLst/>
          </a:prstGeom>
        </p:spPr>
      </p:pic>
      <p:pic>
        <p:nvPicPr>
          <p:cNvPr id="7" name="Picture 6" descr="ti_wt_cov_conv2_adj.png"/>
          <p:cNvPicPr>
            <a:picLocks noChangeAspect="1"/>
          </p:cNvPicPr>
          <p:nvPr/>
        </p:nvPicPr>
        <p:blipFill rotWithShape="1">
          <a:blip r:embed="rId3">
            <a:extLst>
              <a:ext uri="{28A0092B-C50C-407E-A947-70E740481C1C}">
                <a14:useLocalDpi xmlns:a14="http://schemas.microsoft.com/office/drawing/2010/main" val="0"/>
              </a:ext>
            </a:extLst>
          </a:blip>
          <a:srcRect t="77847" r="77066" b="162"/>
          <a:stretch/>
        </p:blipFill>
        <p:spPr>
          <a:xfrm>
            <a:off x="152400" y="4550505"/>
            <a:ext cx="1409699" cy="1129483"/>
          </a:xfrm>
          <a:prstGeom prst="rect">
            <a:avLst/>
          </a:prstGeom>
        </p:spPr>
      </p:pic>
      <p:pic>
        <p:nvPicPr>
          <p:cNvPr id="9" name="Picture 8" descr="ti_wt_cov_conv2_adj_ti_com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2435" y="2774374"/>
            <a:ext cx="7511565" cy="3114284"/>
          </a:xfrm>
          <a:prstGeom prst="rect">
            <a:avLst/>
          </a:prstGeom>
        </p:spPr>
      </p:pic>
    </p:spTree>
    <p:extLst>
      <p:ext uri="{BB962C8B-B14F-4D97-AF65-F5344CB8AC3E}">
        <p14:creationId xmlns:p14="http://schemas.microsoft.com/office/powerpoint/2010/main" val="2782801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381000" y="520700"/>
            <a:ext cx="6934200" cy="5803900"/>
            <a:chOff x="-228600" y="381000"/>
            <a:chExt cx="7543800" cy="6184900"/>
          </a:xfrm>
        </p:grpSpPr>
        <p:grpSp>
          <p:nvGrpSpPr>
            <p:cNvPr id="32" name="Group 31"/>
            <p:cNvGrpSpPr/>
            <p:nvPr/>
          </p:nvGrpSpPr>
          <p:grpSpPr>
            <a:xfrm>
              <a:off x="-228600" y="381000"/>
              <a:ext cx="7543800" cy="6184900"/>
              <a:chOff x="-304799" y="0"/>
              <a:chExt cx="7543800" cy="6184900"/>
            </a:xfrm>
          </p:grpSpPr>
          <p:pic>
            <p:nvPicPr>
              <p:cNvPr id="11" name="Picture 10" descr="bw_fig.pdf"/>
              <p:cNvPicPr>
                <a:picLocks noChangeAspect="1"/>
              </p:cNvPicPr>
              <p:nvPr/>
            </p:nvPicPr>
            <p:blipFill rotWithShape="1">
              <a:blip r:embed="rId3">
                <a:extLst>
                  <a:ext uri="{28A0092B-C50C-407E-A947-70E740481C1C}">
                    <a14:useLocalDpi xmlns:a14="http://schemas.microsoft.com/office/drawing/2010/main" val="0"/>
                  </a:ext>
                </a:extLst>
              </a:blip>
              <a:srcRect l="12757" r="19317"/>
              <a:stretch/>
            </p:blipFill>
            <p:spPr>
              <a:xfrm>
                <a:off x="1140983" y="0"/>
                <a:ext cx="6098018" cy="6184900"/>
              </a:xfrm>
              <a:prstGeom prst="rect">
                <a:avLst/>
              </a:prstGeom>
            </p:spPr>
          </p:pic>
          <p:grpSp>
            <p:nvGrpSpPr>
              <p:cNvPr id="20" name="Group 19"/>
              <p:cNvGrpSpPr/>
              <p:nvPr/>
            </p:nvGrpSpPr>
            <p:grpSpPr>
              <a:xfrm>
                <a:off x="-304799" y="266124"/>
                <a:ext cx="3253055" cy="5537776"/>
                <a:chOff x="204013" y="266124"/>
                <a:chExt cx="3253055" cy="5537776"/>
              </a:xfrm>
            </p:grpSpPr>
            <p:sp>
              <p:nvSpPr>
                <p:cNvPr id="12" name="TextBox 11"/>
                <p:cNvSpPr txBox="1"/>
                <p:nvPr/>
              </p:nvSpPr>
              <p:spPr>
                <a:xfrm>
                  <a:off x="205056" y="774700"/>
                  <a:ext cx="786994" cy="584776"/>
                </a:xfrm>
                <a:prstGeom prst="rect">
                  <a:avLst/>
                </a:prstGeom>
                <a:noFill/>
                <a:ln>
                  <a:noFill/>
                </a:ln>
              </p:spPr>
              <p:txBody>
                <a:bodyPr wrap="none" rtlCol="0">
                  <a:spAutoFit/>
                </a:bodyPr>
                <a:lstStyle/>
                <a:p>
                  <a:r>
                    <a:rPr lang="en-US" sz="3200">
                      <a:ln w="12700">
                        <a:noFill/>
                        <a:prstDash val="solid"/>
                      </a:ln>
                    </a:rPr>
                    <a:t>fc </a:t>
                  </a:r>
                  <a:r>
                    <a:rPr lang="en-US" sz="3200" smtClean="0">
                      <a:ln w="12700">
                        <a:noFill/>
                        <a:prstDash val="solid"/>
                      </a:ln>
                    </a:rPr>
                    <a:t>7  </a:t>
                  </a:r>
                  <a:endParaRPr lang="en-US" sz="3200">
                    <a:ln w="12700">
                      <a:noFill/>
                      <a:prstDash val="solid"/>
                    </a:ln>
                  </a:endParaRPr>
                </a:p>
              </p:txBody>
            </p:sp>
            <p:sp>
              <p:nvSpPr>
                <p:cNvPr id="13" name="Rectangle 12"/>
                <p:cNvSpPr/>
                <p:nvPr/>
              </p:nvSpPr>
              <p:spPr>
                <a:xfrm>
                  <a:off x="205056" y="266124"/>
                  <a:ext cx="3252012" cy="584776"/>
                </a:xfrm>
                <a:prstGeom prst="rect">
                  <a:avLst/>
                </a:prstGeom>
                <a:ln>
                  <a:noFill/>
                </a:ln>
              </p:spPr>
              <p:txBody>
                <a:bodyPr wrap="none">
                  <a:spAutoFit/>
                </a:bodyPr>
                <a:lstStyle/>
                <a:p>
                  <a:r>
                    <a:rPr lang="en-US" sz="3200">
                      <a:ln w="12700">
                        <a:noFill/>
                        <a:prstDash val="solid"/>
                      </a:ln>
                    </a:rPr>
                    <a:t>fc </a:t>
                  </a:r>
                  <a:r>
                    <a:rPr lang="en-US" sz="3200" smtClean="0">
                      <a:ln w="12700">
                        <a:noFill/>
                        <a:prstDash val="solid"/>
                      </a:ln>
                    </a:rPr>
                    <a:t>8  identification</a:t>
                  </a:r>
                  <a:endParaRPr lang="en-US" sz="3200">
                    <a:ln w="12700">
                      <a:noFill/>
                      <a:prstDash val="solid"/>
                    </a:ln>
                  </a:endParaRPr>
                </a:p>
              </p:txBody>
            </p:sp>
            <p:sp>
              <p:nvSpPr>
                <p:cNvPr id="14" name="Rectangle 13"/>
                <p:cNvSpPr/>
                <p:nvPr/>
              </p:nvSpPr>
              <p:spPr>
                <a:xfrm>
                  <a:off x="208044" y="1320224"/>
                  <a:ext cx="2516584" cy="584776"/>
                </a:xfrm>
                <a:prstGeom prst="rect">
                  <a:avLst/>
                </a:prstGeom>
                <a:ln>
                  <a:noFill/>
                </a:ln>
              </p:spPr>
              <p:txBody>
                <a:bodyPr wrap="none">
                  <a:spAutoFit/>
                </a:bodyPr>
                <a:lstStyle/>
                <a:p>
                  <a:pPr lvl="0"/>
                  <a:r>
                    <a:rPr lang="en-US" sz="3200">
                      <a:ln w="12700">
                        <a:noFill/>
                        <a:prstDash val="solid"/>
                      </a:ln>
                    </a:rPr>
                    <a:t>fc </a:t>
                  </a:r>
                  <a:r>
                    <a:rPr lang="en-US" sz="3200" smtClean="0">
                      <a:ln w="12700">
                        <a:noFill/>
                        <a:prstDash val="solid"/>
                      </a:ln>
                    </a:rPr>
                    <a:t>6 </a:t>
                  </a:r>
                  <a:r>
                    <a:rPr lang="en-US" sz="2000" smtClean="0">
                      <a:ln w="12700">
                        <a:noFill/>
                        <a:prstDash val="solid"/>
                      </a:ln>
                    </a:rPr>
                    <a:t>fully connected</a:t>
                  </a:r>
                  <a:endParaRPr lang="en-US" sz="2000">
                    <a:ln w="12700">
                      <a:noFill/>
                      <a:prstDash val="solid"/>
                    </a:ln>
                  </a:endParaRPr>
                </a:p>
              </p:txBody>
            </p:sp>
            <p:sp>
              <p:nvSpPr>
                <p:cNvPr id="15" name="Rectangle 14"/>
                <p:cNvSpPr/>
                <p:nvPr/>
              </p:nvSpPr>
              <p:spPr>
                <a:xfrm>
                  <a:off x="204013" y="1981200"/>
                  <a:ext cx="1292141" cy="584776"/>
                </a:xfrm>
                <a:prstGeom prst="rect">
                  <a:avLst/>
                </a:prstGeom>
                <a:ln>
                  <a:noFill/>
                </a:ln>
              </p:spPr>
              <p:txBody>
                <a:bodyPr wrap="none">
                  <a:spAutoFit/>
                </a:bodyPr>
                <a:lstStyle/>
                <a:p>
                  <a:pPr lvl="0"/>
                  <a:r>
                    <a:rPr lang="en-US" sz="3200" smtClean="0">
                      <a:ln w="12700">
                        <a:noFill/>
                        <a:prstDash val="solid"/>
                      </a:ln>
                    </a:rPr>
                    <a:t>conv 5</a:t>
                  </a:r>
                  <a:endParaRPr lang="en-US" sz="3200">
                    <a:ln w="12700">
                      <a:noFill/>
                      <a:prstDash val="solid"/>
                    </a:ln>
                  </a:endParaRPr>
                </a:p>
              </p:txBody>
            </p:sp>
            <p:sp>
              <p:nvSpPr>
                <p:cNvPr id="16" name="Rectangle 15"/>
                <p:cNvSpPr/>
                <p:nvPr/>
              </p:nvSpPr>
              <p:spPr>
                <a:xfrm>
                  <a:off x="204013" y="2451100"/>
                  <a:ext cx="1292141" cy="584776"/>
                </a:xfrm>
                <a:prstGeom prst="rect">
                  <a:avLst/>
                </a:prstGeom>
                <a:ln>
                  <a:noFill/>
                </a:ln>
              </p:spPr>
              <p:txBody>
                <a:bodyPr wrap="none">
                  <a:spAutoFit/>
                </a:bodyPr>
                <a:lstStyle/>
                <a:p>
                  <a:pPr lvl="0"/>
                  <a:r>
                    <a:rPr lang="en-US" sz="3200">
                      <a:ln w="12700">
                        <a:noFill/>
                        <a:prstDash val="solid"/>
                      </a:ln>
                    </a:rPr>
                    <a:t>conv </a:t>
                  </a:r>
                  <a:r>
                    <a:rPr lang="en-US" sz="3200" smtClean="0">
                      <a:ln w="12700">
                        <a:noFill/>
                        <a:prstDash val="solid"/>
                      </a:ln>
                    </a:rPr>
                    <a:t>4</a:t>
                  </a:r>
                  <a:endParaRPr lang="en-US" sz="3200">
                    <a:ln w="12700">
                      <a:noFill/>
                      <a:prstDash val="solid"/>
                    </a:ln>
                  </a:endParaRPr>
                </a:p>
              </p:txBody>
            </p:sp>
            <p:sp>
              <p:nvSpPr>
                <p:cNvPr id="17" name="Rectangle 16"/>
                <p:cNvSpPr/>
                <p:nvPr/>
              </p:nvSpPr>
              <p:spPr>
                <a:xfrm>
                  <a:off x="205056" y="2908300"/>
                  <a:ext cx="1292141" cy="584776"/>
                </a:xfrm>
                <a:prstGeom prst="rect">
                  <a:avLst/>
                </a:prstGeom>
                <a:ln>
                  <a:noFill/>
                </a:ln>
              </p:spPr>
              <p:txBody>
                <a:bodyPr wrap="none">
                  <a:spAutoFit/>
                </a:bodyPr>
                <a:lstStyle/>
                <a:p>
                  <a:pPr lvl="0"/>
                  <a:r>
                    <a:rPr lang="en-US" sz="3200">
                      <a:ln w="12700">
                        <a:noFill/>
                        <a:prstDash val="solid"/>
                      </a:ln>
                    </a:rPr>
                    <a:t>conv </a:t>
                  </a:r>
                  <a:r>
                    <a:rPr lang="en-US" sz="3200" smtClean="0">
                      <a:ln w="12700">
                        <a:noFill/>
                        <a:prstDash val="solid"/>
                      </a:ln>
                    </a:rPr>
                    <a:t>3</a:t>
                  </a:r>
                  <a:endParaRPr lang="en-US" sz="3200">
                    <a:ln w="12700">
                      <a:noFill/>
                      <a:prstDash val="solid"/>
                    </a:ln>
                  </a:endParaRPr>
                </a:p>
              </p:txBody>
            </p:sp>
            <p:sp>
              <p:nvSpPr>
                <p:cNvPr id="18" name="TextBox 17"/>
                <p:cNvSpPr txBox="1"/>
                <p:nvPr/>
              </p:nvSpPr>
              <p:spPr>
                <a:xfrm>
                  <a:off x="204013" y="3847524"/>
                  <a:ext cx="1292141" cy="584776"/>
                </a:xfrm>
                <a:prstGeom prst="rect">
                  <a:avLst/>
                </a:prstGeom>
                <a:noFill/>
                <a:ln>
                  <a:noFill/>
                </a:ln>
              </p:spPr>
              <p:txBody>
                <a:bodyPr wrap="none" rtlCol="0">
                  <a:spAutoFit/>
                </a:bodyPr>
                <a:lstStyle/>
                <a:p>
                  <a:pPr lvl="0"/>
                  <a:r>
                    <a:rPr lang="en-US" sz="3200">
                      <a:ln w="12700">
                        <a:noFill/>
                        <a:prstDash val="solid"/>
                      </a:ln>
                    </a:rPr>
                    <a:t>conv </a:t>
                  </a:r>
                  <a:r>
                    <a:rPr lang="en-US" sz="3200" smtClean="0">
                      <a:ln w="12700">
                        <a:noFill/>
                        <a:prstDash val="solid"/>
                      </a:ln>
                    </a:rPr>
                    <a:t>2</a:t>
                  </a:r>
                  <a:endParaRPr lang="en-US" sz="3200">
                    <a:ln w="12700">
                      <a:noFill/>
                      <a:prstDash val="solid"/>
                    </a:ln>
                  </a:endParaRPr>
                </a:p>
              </p:txBody>
            </p:sp>
            <p:sp>
              <p:nvSpPr>
                <p:cNvPr id="19" name="TextBox 18"/>
                <p:cNvSpPr txBox="1"/>
                <p:nvPr/>
              </p:nvSpPr>
              <p:spPr>
                <a:xfrm>
                  <a:off x="207620" y="4942126"/>
                  <a:ext cx="1496849" cy="861774"/>
                </a:xfrm>
                <a:prstGeom prst="rect">
                  <a:avLst/>
                </a:prstGeom>
                <a:noFill/>
                <a:ln>
                  <a:noFill/>
                </a:ln>
              </p:spPr>
              <p:txBody>
                <a:bodyPr wrap="none" rtlCol="0">
                  <a:spAutoFit/>
                </a:bodyPr>
                <a:lstStyle/>
                <a:p>
                  <a:pPr lvl="0"/>
                  <a:r>
                    <a:rPr lang="en-US" sz="3200" smtClean="0">
                      <a:ln w="12700">
                        <a:noFill/>
                        <a:prstDash val="solid"/>
                      </a:ln>
                    </a:rPr>
                    <a:t>conv 1</a:t>
                  </a:r>
                </a:p>
                <a:p>
                  <a:pPr lvl="0"/>
                  <a:r>
                    <a:rPr lang="en-US" smtClean="0">
                      <a:ln w="12700">
                        <a:noFill/>
                        <a:prstDash val="solid"/>
                      </a:ln>
                    </a:rPr>
                    <a:t>convolutional</a:t>
                  </a:r>
                  <a:endParaRPr lang="en-US">
                    <a:ln w="12700">
                      <a:noFill/>
                      <a:prstDash val="solid"/>
                    </a:ln>
                  </a:endParaRPr>
                </a:p>
              </p:txBody>
            </p:sp>
          </p:grpSp>
        </p:grpSp>
        <p:sp>
          <p:nvSpPr>
            <p:cNvPr id="40" name="Rectangle 39"/>
            <p:cNvSpPr/>
            <p:nvPr/>
          </p:nvSpPr>
          <p:spPr>
            <a:xfrm>
              <a:off x="1279885" y="5239491"/>
              <a:ext cx="1447800" cy="21235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828800" y="4283446"/>
              <a:ext cx="1447800" cy="21235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rot="5400000">
              <a:off x="2650498" y="4283703"/>
              <a:ext cx="397759" cy="21235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928375" y="2279377"/>
              <a:ext cx="1447800" cy="31142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52656" y="4648200"/>
              <a:ext cx="1510149" cy="646331"/>
            </a:xfrm>
            <a:prstGeom prst="rect">
              <a:avLst/>
            </a:prstGeom>
            <a:noFill/>
          </p:spPr>
          <p:txBody>
            <a:bodyPr wrap="none" rtlCol="0">
              <a:spAutoFit/>
            </a:bodyPr>
            <a:lstStyle/>
            <a:p>
              <a:r>
                <a:rPr lang="en-US" smtClean="0"/>
                <a:t>Normalization </a:t>
              </a:r>
            </a:p>
            <a:p>
              <a:r>
                <a:rPr lang="en-US" smtClean="0"/>
                <a:t>Max Pooling</a:t>
              </a:r>
            </a:p>
          </p:txBody>
        </p:sp>
        <p:sp>
          <p:nvSpPr>
            <p:cNvPr id="44" name="TextBox 43"/>
            <p:cNvSpPr txBox="1"/>
            <p:nvPr/>
          </p:nvSpPr>
          <p:spPr>
            <a:xfrm>
              <a:off x="66507" y="3697069"/>
              <a:ext cx="1510149" cy="646331"/>
            </a:xfrm>
            <a:prstGeom prst="rect">
              <a:avLst/>
            </a:prstGeom>
            <a:noFill/>
          </p:spPr>
          <p:txBody>
            <a:bodyPr wrap="none" rtlCol="0">
              <a:spAutoFit/>
            </a:bodyPr>
            <a:lstStyle/>
            <a:p>
              <a:r>
                <a:rPr lang="en-US"/>
                <a:t>Normalization </a:t>
              </a:r>
              <a:endParaRPr lang="en-US" smtClean="0"/>
            </a:p>
            <a:p>
              <a:r>
                <a:rPr lang="en-US" smtClean="0"/>
                <a:t>Max Pooling</a:t>
              </a:r>
            </a:p>
          </p:txBody>
        </p:sp>
        <p:sp>
          <p:nvSpPr>
            <p:cNvPr id="45" name="Rectangle 44"/>
            <p:cNvSpPr/>
            <p:nvPr/>
          </p:nvSpPr>
          <p:spPr>
            <a:xfrm>
              <a:off x="52656" y="2145268"/>
              <a:ext cx="1343337" cy="369332"/>
            </a:xfrm>
            <a:prstGeom prst="rect">
              <a:avLst/>
            </a:prstGeom>
          </p:spPr>
          <p:txBody>
            <a:bodyPr wrap="none">
              <a:spAutoFit/>
            </a:bodyPr>
            <a:lstStyle/>
            <a:p>
              <a:r>
                <a:rPr lang="en-US"/>
                <a:t>Max Pooling</a:t>
              </a:r>
            </a:p>
          </p:txBody>
        </p:sp>
      </p:grpSp>
      <p:sp>
        <p:nvSpPr>
          <p:cNvPr id="58" name="TextBox 57"/>
          <p:cNvSpPr txBox="1"/>
          <p:nvPr/>
        </p:nvSpPr>
        <p:spPr>
          <a:xfrm>
            <a:off x="0" y="0"/>
            <a:ext cx="6964842" cy="769441"/>
          </a:xfrm>
          <a:prstGeom prst="rect">
            <a:avLst/>
          </a:prstGeom>
          <a:noFill/>
        </p:spPr>
        <p:txBody>
          <a:bodyPr wrap="none" rtlCol="0">
            <a:spAutoFit/>
          </a:bodyPr>
          <a:lstStyle/>
          <a:p>
            <a:r>
              <a:rPr lang="en-US" sz="4400" b="1"/>
              <a:t>Network of Interest: AlexNet</a:t>
            </a:r>
          </a:p>
        </p:txBody>
      </p:sp>
      <p:sp>
        <p:nvSpPr>
          <p:cNvPr id="24" name="TextBox 23"/>
          <p:cNvSpPr txBox="1"/>
          <p:nvPr/>
        </p:nvSpPr>
        <p:spPr>
          <a:xfrm>
            <a:off x="0" y="6400609"/>
            <a:ext cx="5102225" cy="461665"/>
          </a:xfrm>
          <a:prstGeom prst="rect">
            <a:avLst/>
          </a:prstGeom>
          <a:noFill/>
        </p:spPr>
        <p:txBody>
          <a:bodyPr wrap="square" rtlCol="0">
            <a:spAutoFit/>
          </a:bodyPr>
          <a:lstStyle/>
          <a:p>
            <a:r>
              <a:rPr lang="en-US" sz="1200"/>
              <a:t>Krizhevsky, Alex, Ilya Sutskever, and Geoffrey E. Hinton. </a:t>
            </a:r>
          </a:p>
          <a:p>
            <a:r>
              <a:rPr lang="en-US" sz="1200"/>
              <a:t>“ImageNet Classification with Deep Convolutional Neural Networks.”</a:t>
            </a:r>
          </a:p>
        </p:txBody>
      </p:sp>
      <p:sp>
        <p:nvSpPr>
          <p:cNvPr id="2" name="TextBox 1"/>
          <p:cNvSpPr txBox="1"/>
          <p:nvPr/>
        </p:nvSpPr>
        <p:spPr>
          <a:xfrm>
            <a:off x="4343400" y="6172200"/>
            <a:ext cx="4249906" cy="861774"/>
          </a:xfrm>
          <a:prstGeom prst="rect">
            <a:avLst/>
          </a:prstGeom>
          <a:noFill/>
        </p:spPr>
        <p:txBody>
          <a:bodyPr wrap="none" rtlCol="0">
            <a:spAutoFit/>
          </a:bodyPr>
          <a:lstStyle/>
          <a:p>
            <a:endParaRPr lang="en-US" sz="1000"/>
          </a:p>
          <a:p>
            <a:r>
              <a:rPr lang="en-US" sz="1000"/>
              <a:t>Jia, Yangqing and Shelhamer, Evan and Donahue, Jeff and Karayev, Sergey and </a:t>
            </a:r>
          </a:p>
          <a:p>
            <a:r>
              <a:rPr lang="en-US" sz="1000"/>
              <a:t>Long, Jonathan and Girshick, Ross and Guadarrama, Sergio and Darrell, Trevor</a:t>
            </a:r>
          </a:p>
          <a:p>
            <a:r>
              <a:rPr lang="en-US" sz="1000"/>
              <a:t>‘Caffe: Convolutional Architecture for Fast Feature Embedding’</a:t>
            </a:r>
          </a:p>
          <a:p>
            <a:endParaRPr lang="en-US" sz="1000"/>
          </a:p>
        </p:txBody>
      </p:sp>
      <p:pic>
        <p:nvPicPr>
          <p:cNvPr id="26" name="Picture 25" descr="2_conv.jpg"/>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135195" y="4463897"/>
            <a:ext cx="946303" cy="946303"/>
          </a:xfrm>
          <a:prstGeom prst="rect">
            <a:avLst/>
          </a:prstGeom>
          <a:scene3d>
            <a:camera prst="perspectiveRelaxed" fov="7200000">
              <a:rot lat="17673590" lon="0" rev="0"/>
            </a:camera>
            <a:lightRig rig="threePt" dir="t"/>
          </a:scene3d>
        </p:spPr>
      </p:pic>
      <p:pic>
        <p:nvPicPr>
          <p:cNvPr id="28" name="Picture 27" descr="0_filt.jpg"/>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359076" y="5486400"/>
            <a:ext cx="403924" cy="403924"/>
          </a:xfrm>
          <a:prstGeom prst="rect">
            <a:avLst/>
          </a:prstGeom>
          <a:scene3d>
            <a:camera prst="perspectiveRelaxed" fov="7200000">
              <a:rot lat="17673590" lon="0" rev="0"/>
            </a:camera>
            <a:lightRig rig="threePt" dir="t"/>
          </a:scene3d>
        </p:spPr>
      </p:pic>
      <p:pic>
        <p:nvPicPr>
          <p:cNvPr id="30" name="Picture 29" descr="1_fil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7200" y="5257800"/>
            <a:ext cx="381000" cy="381000"/>
          </a:xfrm>
          <a:prstGeom prst="rect">
            <a:avLst/>
          </a:prstGeom>
          <a:scene3d>
            <a:camera prst="perspectiveRelaxed" fov="7200000">
              <a:rot lat="17673590" lon="0" rev="0"/>
            </a:camera>
            <a:lightRig rig="threePt" dir="t"/>
          </a:scene3d>
        </p:spPr>
      </p:pic>
      <p:pic>
        <p:nvPicPr>
          <p:cNvPr id="31" name="Picture 30" descr="1_conv.jpg"/>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483040" y="4015102"/>
            <a:ext cx="908304" cy="908304"/>
          </a:xfrm>
          <a:prstGeom prst="rect">
            <a:avLst/>
          </a:prstGeom>
          <a:scene3d>
            <a:camera prst="perspectiveRelaxed" fov="7200000">
              <a:rot lat="17673590" lon="0" rev="0"/>
            </a:camera>
            <a:lightRig rig="threePt" dir="t"/>
          </a:scene3d>
        </p:spPr>
      </p:pic>
      <p:pic>
        <p:nvPicPr>
          <p:cNvPr id="33" name="Picture 32" descr="wye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88359" y="5384891"/>
            <a:ext cx="1320709" cy="1320709"/>
          </a:xfrm>
          <a:prstGeom prst="rect">
            <a:avLst/>
          </a:prstGeom>
          <a:scene3d>
            <a:camera prst="perspectiveFront" fov="7200000">
              <a:rot lat="17699985" lon="0" rev="0"/>
            </a:camera>
            <a:lightRig rig="threePt" dir="t"/>
          </a:scene3d>
        </p:spPr>
      </p:pic>
      <p:sp>
        <p:nvSpPr>
          <p:cNvPr id="3" name="TextBox 2"/>
          <p:cNvSpPr txBox="1"/>
          <p:nvPr/>
        </p:nvSpPr>
        <p:spPr>
          <a:xfrm rot="2892639">
            <a:off x="8163142" y="4403537"/>
            <a:ext cx="495448" cy="584776"/>
          </a:xfrm>
          <a:prstGeom prst="rect">
            <a:avLst/>
          </a:prstGeom>
          <a:noFill/>
        </p:spPr>
        <p:txBody>
          <a:bodyPr wrap="none" rtlCol="0">
            <a:spAutoFit/>
          </a:bodyPr>
          <a:lstStyle/>
          <a:p>
            <a:r>
              <a:rPr lang="en-US" sz="3200"/>
              <a:t>...</a:t>
            </a:r>
          </a:p>
        </p:txBody>
      </p:sp>
      <p:sp>
        <p:nvSpPr>
          <p:cNvPr id="34" name="TextBox 33"/>
          <p:cNvSpPr txBox="1"/>
          <p:nvPr/>
        </p:nvSpPr>
        <p:spPr>
          <a:xfrm rot="2892639">
            <a:off x="8288763" y="5235378"/>
            <a:ext cx="495448" cy="584776"/>
          </a:xfrm>
          <a:prstGeom prst="rect">
            <a:avLst/>
          </a:prstGeom>
          <a:noFill/>
        </p:spPr>
        <p:txBody>
          <a:bodyPr wrap="none" rtlCol="0">
            <a:spAutoFit/>
          </a:bodyPr>
          <a:lstStyle/>
          <a:p>
            <a:r>
              <a:rPr lang="en-US" sz="3200"/>
              <a:t>...</a:t>
            </a:r>
          </a:p>
        </p:txBody>
      </p:sp>
      <p:sp>
        <p:nvSpPr>
          <p:cNvPr id="4" name="TextBox 3"/>
          <p:cNvSpPr txBox="1"/>
          <p:nvPr/>
        </p:nvSpPr>
        <p:spPr>
          <a:xfrm>
            <a:off x="8229600" y="4507468"/>
            <a:ext cx="418654" cy="369332"/>
          </a:xfrm>
          <a:prstGeom prst="rect">
            <a:avLst/>
          </a:prstGeom>
          <a:noFill/>
        </p:spPr>
        <p:txBody>
          <a:bodyPr wrap="none" rtlCol="0">
            <a:spAutoFit/>
          </a:bodyPr>
          <a:lstStyle/>
          <a:p>
            <a:r>
              <a:rPr lang="en-US"/>
              <a:t>48</a:t>
            </a:r>
          </a:p>
        </p:txBody>
      </p:sp>
      <p:sp>
        <p:nvSpPr>
          <p:cNvPr id="35" name="TextBox 34"/>
          <p:cNvSpPr txBox="1"/>
          <p:nvPr/>
        </p:nvSpPr>
        <p:spPr>
          <a:xfrm>
            <a:off x="8496746" y="5257800"/>
            <a:ext cx="418654" cy="369332"/>
          </a:xfrm>
          <a:prstGeom prst="rect">
            <a:avLst/>
          </a:prstGeom>
          <a:noFill/>
        </p:spPr>
        <p:txBody>
          <a:bodyPr wrap="none" rtlCol="0">
            <a:spAutoFit/>
          </a:bodyPr>
          <a:lstStyle/>
          <a:p>
            <a:r>
              <a:rPr lang="en-US"/>
              <a:t>48</a:t>
            </a:r>
          </a:p>
        </p:txBody>
      </p:sp>
      <p:grpSp>
        <p:nvGrpSpPr>
          <p:cNvPr id="38" name="Group 37"/>
          <p:cNvGrpSpPr/>
          <p:nvPr/>
        </p:nvGrpSpPr>
        <p:grpSpPr>
          <a:xfrm>
            <a:off x="8110455" y="2690793"/>
            <a:ext cx="310091" cy="1499177"/>
            <a:chOff x="7614709" y="2299420"/>
            <a:chExt cx="310091" cy="1499177"/>
          </a:xfrm>
        </p:grpSpPr>
        <p:sp>
          <p:nvSpPr>
            <p:cNvPr id="5" name="Rectangle 4"/>
            <p:cNvSpPr/>
            <p:nvPr/>
          </p:nvSpPr>
          <p:spPr>
            <a:xfrm>
              <a:off x="7688359" y="2379855"/>
              <a:ext cx="236441" cy="1418742"/>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7620000" y="2302134"/>
              <a:ext cx="68360" cy="7772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7852343" y="2299420"/>
              <a:ext cx="68360" cy="7772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7619999" y="3716980"/>
              <a:ext cx="68360" cy="7772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7620000" y="2299420"/>
              <a:ext cx="232343" cy="271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flipV="1">
              <a:off x="7614709" y="2302136"/>
              <a:ext cx="5776" cy="141484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rot="5400000">
            <a:off x="8331353" y="3247224"/>
            <a:ext cx="418654" cy="369332"/>
          </a:xfrm>
          <a:prstGeom prst="rect">
            <a:avLst/>
          </a:prstGeom>
          <a:noFill/>
        </p:spPr>
        <p:txBody>
          <a:bodyPr wrap="none" rtlCol="0">
            <a:spAutoFit/>
          </a:bodyPr>
          <a:lstStyle/>
          <a:p>
            <a:r>
              <a:rPr lang="en-US"/>
              <a:t>48</a:t>
            </a:r>
          </a:p>
        </p:txBody>
      </p:sp>
      <p:grpSp>
        <p:nvGrpSpPr>
          <p:cNvPr id="51" name="Group 50"/>
          <p:cNvGrpSpPr/>
          <p:nvPr/>
        </p:nvGrpSpPr>
        <p:grpSpPr>
          <a:xfrm>
            <a:off x="7688359" y="1552545"/>
            <a:ext cx="310091" cy="1499177"/>
            <a:chOff x="7614709" y="2299420"/>
            <a:chExt cx="310091" cy="1499177"/>
          </a:xfrm>
        </p:grpSpPr>
        <p:sp>
          <p:nvSpPr>
            <p:cNvPr id="52" name="Rectangle 51"/>
            <p:cNvSpPr/>
            <p:nvPr/>
          </p:nvSpPr>
          <p:spPr>
            <a:xfrm>
              <a:off x="7688359" y="2379855"/>
              <a:ext cx="236441" cy="1418742"/>
            </a:xfrm>
            <a:prstGeom prst="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flipH="1" flipV="1">
              <a:off x="7620000" y="2302134"/>
              <a:ext cx="68360" cy="7772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flipV="1">
              <a:off x="7852343" y="2299420"/>
              <a:ext cx="68360" cy="7772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flipV="1">
              <a:off x="7619999" y="3716980"/>
              <a:ext cx="68360" cy="7772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7620000" y="2299420"/>
              <a:ext cx="232343" cy="271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7614709" y="2302136"/>
              <a:ext cx="5776" cy="141484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rot="2892639">
            <a:off x="7868506" y="2361063"/>
            <a:ext cx="495448" cy="584776"/>
          </a:xfrm>
          <a:prstGeom prst="rect">
            <a:avLst/>
          </a:prstGeom>
          <a:noFill/>
        </p:spPr>
        <p:txBody>
          <a:bodyPr wrap="none" rtlCol="0">
            <a:spAutoFit/>
          </a:bodyPr>
          <a:lstStyle/>
          <a:p>
            <a:r>
              <a:rPr lang="en-US" sz="3200"/>
              <a:t>...</a:t>
            </a:r>
          </a:p>
        </p:txBody>
      </p:sp>
      <p:sp>
        <p:nvSpPr>
          <p:cNvPr id="6" name="TextBox 5"/>
          <p:cNvSpPr txBox="1"/>
          <p:nvPr/>
        </p:nvSpPr>
        <p:spPr>
          <a:xfrm>
            <a:off x="8057658" y="2189238"/>
            <a:ext cx="535648" cy="369332"/>
          </a:xfrm>
          <a:prstGeom prst="rect">
            <a:avLst/>
          </a:prstGeom>
          <a:noFill/>
        </p:spPr>
        <p:txBody>
          <a:bodyPr wrap="none" rtlCol="0">
            <a:spAutoFit/>
          </a:bodyPr>
          <a:lstStyle/>
          <a:p>
            <a:r>
              <a:rPr lang="en-US"/>
              <a:t>128</a:t>
            </a:r>
          </a:p>
        </p:txBody>
      </p:sp>
      <p:sp>
        <p:nvSpPr>
          <p:cNvPr id="8" name="TextBox 7"/>
          <p:cNvSpPr txBox="1"/>
          <p:nvPr/>
        </p:nvSpPr>
        <p:spPr>
          <a:xfrm>
            <a:off x="7315200" y="3200400"/>
            <a:ext cx="772004" cy="369332"/>
          </a:xfrm>
          <a:prstGeom prst="rect">
            <a:avLst/>
          </a:prstGeom>
          <a:noFill/>
        </p:spPr>
        <p:txBody>
          <a:bodyPr wrap="none" rtlCol="0">
            <a:spAutoFit/>
          </a:bodyPr>
          <a:lstStyle/>
          <a:p>
            <a:r>
              <a:rPr lang="en-US"/>
              <a:t>Conv2</a:t>
            </a:r>
          </a:p>
        </p:txBody>
      </p:sp>
      <p:sp>
        <p:nvSpPr>
          <p:cNvPr id="9" name="TextBox 8"/>
          <p:cNvSpPr txBox="1"/>
          <p:nvPr/>
        </p:nvSpPr>
        <p:spPr>
          <a:xfrm>
            <a:off x="7381396" y="5269468"/>
            <a:ext cx="772004" cy="369332"/>
          </a:xfrm>
          <a:prstGeom prst="rect">
            <a:avLst/>
          </a:prstGeom>
          <a:noFill/>
        </p:spPr>
        <p:txBody>
          <a:bodyPr wrap="none" rtlCol="0">
            <a:spAutoFit/>
          </a:bodyPr>
          <a:lstStyle/>
          <a:p>
            <a:r>
              <a:rPr lang="en-US"/>
              <a:t>Conv1</a:t>
            </a:r>
          </a:p>
        </p:txBody>
      </p:sp>
      <p:sp>
        <p:nvSpPr>
          <p:cNvPr id="10" name="TextBox 9"/>
          <p:cNvSpPr txBox="1"/>
          <p:nvPr/>
        </p:nvSpPr>
        <p:spPr>
          <a:xfrm>
            <a:off x="8684381" y="4390571"/>
            <a:ext cx="1481746" cy="369332"/>
          </a:xfrm>
          <a:prstGeom prst="rect">
            <a:avLst/>
          </a:prstGeom>
          <a:noFill/>
        </p:spPr>
        <p:txBody>
          <a:bodyPr wrap="none" rtlCol="0">
            <a:spAutoFit/>
          </a:bodyPr>
          <a:lstStyle/>
          <a:p>
            <a:r>
              <a:rPr lang="en-US"/>
              <a:t>Feature Maps</a:t>
            </a:r>
          </a:p>
        </p:txBody>
      </p:sp>
    </p:spTree>
    <p:extLst>
      <p:ext uri="{BB962C8B-B14F-4D97-AF65-F5344CB8AC3E}">
        <p14:creationId xmlns:p14="http://schemas.microsoft.com/office/powerpoint/2010/main" val="156007186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 Could Have Been Higher</a:t>
            </a:r>
          </a:p>
        </p:txBody>
      </p:sp>
      <p:pic>
        <p:nvPicPr>
          <p:cNvPr id="4" name="Picture 3"/>
          <p:cNvPicPr>
            <a:picLocks noChangeAspect="1"/>
          </p:cNvPicPr>
          <p:nvPr/>
        </p:nvPicPr>
        <p:blipFill>
          <a:blip r:embed="rId2"/>
          <a:stretch>
            <a:fillRect/>
          </a:stretch>
        </p:blipFill>
        <p:spPr>
          <a:xfrm>
            <a:off x="457200" y="1574799"/>
            <a:ext cx="4337556" cy="4640547"/>
          </a:xfrm>
          <a:prstGeom prst="rect">
            <a:avLst/>
          </a:prstGeom>
        </p:spPr>
      </p:pic>
      <p:grpSp>
        <p:nvGrpSpPr>
          <p:cNvPr id="5" name="Group 4"/>
          <p:cNvGrpSpPr>
            <a:grpSpLocks noChangeAspect="1"/>
          </p:cNvGrpSpPr>
          <p:nvPr/>
        </p:nvGrpSpPr>
        <p:grpSpPr>
          <a:xfrm>
            <a:off x="4838049" y="2135688"/>
            <a:ext cx="4474799" cy="4386807"/>
            <a:chOff x="1972235" y="836708"/>
            <a:chExt cx="5299364" cy="5195158"/>
          </a:xfrm>
        </p:grpSpPr>
        <p:pic>
          <p:nvPicPr>
            <p:cNvPr id="6" name="Picture 5" descr="9_ti_training_and_layer.pdf"/>
            <p:cNvPicPr>
              <a:picLocks noChangeAspect="1"/>
            </p:cNvPicPr>
            <p:nvPr/>
          </p:nvPicPr>
          <p:blipFill rotWithShape="1">
            <a:blip r:embed="rId3">
              <a:extLst>
                <a:ext uri="{28A0092B-C50C-407E-A947-70E740481C1C}">
                  <a14:useLocalDpi xmlns:a14="http://schemas.microsoft.com/office/drawing/2010/main" val="0"/>
                </a:ext>
              </a:extLst>
            </a:blip>
            <a:srcRect b="54968"/>
            <a:stretch/>
          </p:blipFill>
          <p:spPr>
            <a:xfrm>
              <a:off x="1972235" y="836708"/>
              <a:ext cx="5299364" cy="3088334"/>
            </a:xfrm>
            <a:prstGeom prst="rect">
              <a:avLst/>
            </a:prstGeom>
          </p:spPr>
        </p:pic>
        <p:pic>
          <p:nvPicPr>
            <p:cNvPr id="7" name="Picture 6" descr="9_ti_training_and_layer.pdf"/>
            <p:cNvPicPr>
              <a:picLocks noChangeAspect="1"/>
            </p:cNvPicPr>
            <p:nvPr/>
          </p:nvPicPr>
          <p:blipFill rotWithShape="1">
            <a:blip r:embed="rId3">
              <a:extLst>
                <a:ext uri="{28A0092B-C50C-407E-A947-70E740481C1C}">
                  <a14:useLocalDpi xmlns:a14="http://schemas.microsoft.com/office/drawing/2010/main" val="0"/>
                </a:ext>
              </a:extLst>
            </a:blip>
            <a:srcRect t="78159" b="-8879"/>
            <a:stretch/>
          </p:blipFill>
          <p:spPr>
            <a:xfrm>
              <a:off x="1972235" y="3925042"/>
              <a:ext cx="5299364" cy="2106824"/>
            </a:xfrm>
            <a:prstGeom prst="rect">
              <a:avLst/>
            </a:prstGeom>
          </p:spPr>
        </p:pic>
      </p:grpSp>
    </p:spTree>
    <p:extLst>
      <p:ext uri="{BB962C8B-B14F-4D97-AF65-F5344CB8AC3E}">
        <p14:creationId xmlns:p14="http://schemas.microsoft.com/office/powerpoint/2010/main" val="2510657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Thanks! Questions?</a:t>
            </a:r>
          </a:p>
        </p:txBody>
      </p:sp>
    </p:spTree>
    <p:extLst>
      <p:ext uri="{BB962C8B-B14F-4D97-AF65-F5344CB8AC3E}">
        <p14:creationId xmlns:p14="http://schemas.microsoft.com/office/powerpoint/2010/main" val="3925411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rmAutofit fontScale="90000"/>
          </a:bodyPr>
          <a:lstStyle/>
          <a:p>
            <a:r>
              <a:rPr lang="en-US"/>
              <a:t>Weight Covariance Predicts </a:t>
            </a:r>
            <a:br>
              <a:rPr lang="en-US"/>
            </a:br>
            <a:r>
              <a:rPr lang="en-US"/>
              <a:t>Translation Invariance</a:t>
            </a:r>
          </a:p>
        </p:txBody>
      </p:sp>
      <p:pic>
        <p:nvPicPr>
          <p:cNvPr id="3" name="Picture 2" descr="ti_wt_cov_orig.png"/>
          <p:cNvPicPr>
            <a:picLocks noChangeAspect="1"/>
          </p:cNvPicPr>
          <p:nvPr/>
        </p:nvPicPr>
        <p:blipFill rotWithShape="1">
          <a:blip r:embed="rId3">
            <a:extLst>
              <a:ext uri="{28A0092B-C50C-407E-A947-70E740481C1C}">
                <a14:useLocalDpi xmlns:a14="http://schemas.microsoft.com/office/drawing/2010/main" val="0"/>
              </a:ext>
            </a:extLst>
          </a:blip>
          <a:srcRect r="52584"/>
          <a:stretch/>
        </p:blipFill>
        <p:spPr>
          <a:xfrm>
            <a:off x="150636" y="2132438"/>
            <a:ext cx="8273215" cy="1970900"/>
          </a:xfrm>
          <a:prstGeom prst="rect">
            <a:avLst/>
          </a:prstGeom>
        </p:spPr>
      </p:pic>
      <p:pic>
        <p:nvPicPr>
          <p:cNvPr id="7" name="Picture 6" descr="ti_wt_cov_orig.png"/>
          <p:cNvPicPr>
            <a:picLocks noChangeAspect="1"/>
          </p:cNvPicPr>
          <p:nvPr/>
        </p:nvPicPr>
        <p:blipFill rotWithShape="1">
          <a:blip r:embed="rId3">
            <a:extLst>
              <a:ext uri="{28A0092B-C50C-407E-A947-70E740481C1C}">
                <a14:useLocalDpi xmlns:a14="http://schemas.microsoft.com/office/drawing/2010/main" val="0"/>
              </a:ext>
            </a:extLst>
          </a:blip>
          <a:srcRect l="47665" r="449"/>
          <a:stretch/>
        </p:blipFill>
        <p:spPr>
          <a:xfrm>
            <a:off x="150636" y="4103338"/>
            <a:ext cx="8713523" cy="1896956"/>
          </a:xfrm>
          <a:prstGeom prst="rect">
            <a:avLst/>
          </a:prstGeom>
        </p:spPr>
      </p:pic>
    </p:spTree>
    <p:extLst>
      <p:ext uri="{BB962C8B-B14F-4D97-AF65-F5344CB8AC3E}">
        <p14:creationId xmlns:p14="http://schemas.microsoft.com/office/powerpoint/2010/main" val="154880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Experimental Stimuli</a:t>
            </a:r>
            <a:endParaRPr lang="en-US" sz="4000" dirty="0"/>
          </a:p>
        </p:txBody>
      </p:sp>
      <p:sp>
        <p:nvSpPr>
          <p:cNvPr id="5" name="TextBox 4"/>
          <p:cNvSpPr txBox="1"/>
          <p:nvPr/>
        </p:nvSpPr>
        <p:spPr>
          <a:xfrm>
            <a:off x="4191000" y="1295400"/>
            <a:ext cx="1090112" cy="461665"/>
          </a:xfrm>
          <a:prstGeom prst="rect">
            <a:avLst/>
          </a:prstGeom>
          <a:noFill/>
        </p:spPr>
        <p:txBody>
          <a:bodyPr wrap="none" rtlCol="0">
            <a:spAutoFit/>
          </a:bodyPr>
          <a:lstStyle/>
          <a:p>
            <a:r>
              <a:rPr lang="en-US" sz="2400" b="1" smtClean="0"/>
              <a:t>Shapes</a:t>
            </a:r>
            <a:endParaRPr lang="en-US" sz="2400" b="1"/>
          </a:p>
        </p:txBody>
      </p:sp>
      <p:sp>
        <p:nvSpPr>
          <p:cNvPr id="7" name="Rectangle 6"/>
          <p:cNvSpPr/>
          <p:nvPr/>
        </p:nvSpPr>
        <p:spPr>
          <a:xfrm rot="16200000">
            <a:off x="-205264" y="3528536"/>
            <a:ext cx="1107996" cy="369332"/>
          </a:xfrm>
          <a:prstGeom prst="rect">
            <a:avLst/>
          </a:prstGeom>
        </p:spPr>
        <p:txBody>
          <a:bodyPr wrap="none">
            <a:spAutoFit/>
          </a:bodyPr>
          <a:lstStyle/>
          <a:p>
            <a:r>
              <a:rPr lang="en-US" b="1" smtClean="0"/>
              <a:t>Rotations</a:t>
            </a:r>
            <a:endParaRPr lang="en-US" b="1"/>
          </a:p>
        </p:txBody>
      </p:sp>
      <p:grpSp>
        <p:nvGrpSpPr>
          <p:cNvPr id="21" name="Group 20"/>
          <p:cNvGrpSpPr>
            <a:grpSpLocks noChangeAspect="1"/>
          </p:cNvGrpSpPr>
          <p:nvPr/>
        </p:nvGrpSpPr>
        <p:grpSpPr>
          <a:xfrm>
            <a:off x="457200" y="1828800"/>
            <a:ext cx="8354108" cy="3962400"/>
            <a:chOff x="2656178" y="2819400"/>
            <a:chExt cx="4659022" cy="2209800"/>
          </a:xfrm>
        </p:grpSpPr>
        <p:pic>
          <p:nvPicPr>
            <p:cNvPr id="19" name="Picture 18"/>
            <p:cNvPicPr>
              <a:picLocks noChangeAspect="1"/>
            </p:cNvPicPr>
            <p:nvPr/>
          </p:nvPicPr>
          <p:blipFill rotWithShape="1">
            <a:blip r:embed="rId3"/>
            <a:srcRect l="-1" r="49103" b="33253"/>
            <a:stretch/>
          </p:blipFill>
          <p:spPr>
            <a:xfrm>
              <a:off x="2656178" y="2819400"/>
              <a:ext cx="4653988" cy="1077051"/>
            </a:xfrm>
            <a:prstGeom prst="rect">
              <a:avLst/>
            </a:prstGeom>
          </p:spPr>
        </p:pic>
        <p:pic>
          <p:nvPicPr>
            <p:cNvPr id="20" name="Picture 19"/>
            <p:cNvPicPr>
              <a:picLocks noChangeAspect="1"/>
            </p:cNvPicPr>
            <p:nvPr/>
          </p:nvPicPr>
          <p:blipFill rotWithShape="1">
            <a:blip r:embed="rId3"/>
            <a:srcRect l="50898" t="-635" r="-129" b="33888"/>
            <a:stretch/>
          </p:blipFill>
          <p:spPr>
            <a:xfrm>
              <a:off x="2813612" y="3952149"/>
              <a:ext cx="4501588" cy="1077051"/>
            </a:xfrm>
            <a:prstGeom prst="rect">
              <a:avLst/>
            </a:prstGeom>
          </p:spPr>
        </p:pic>
      </p:grpSp>
      <p:sp>
        <p:nvSpPr>
          <p:cNvPr id="3" name="Rectangle 2"/>
          <p:cNvSpPr/>
          <p:nvPr/>
        </p:nvSpPr>
        <p:spPr>
          <a:xfrm>
            <a:off x="164068" y="6180769"/>
            <a:ext cx="8751332" cy="646331"/>
          </a:xfrm>
          <a:prstGeom prst="rect">
            <a:avLst/>
          </a:prstGeom>
        </p:spPr>
        <p:txBody>
          <a:bodyPr wrap="square">
            <a:spAutoFit/>
          </a:bodyPr>
          <a:lstStyle/>
          <a:p>
            <a:r>
              <a:rPr lang="en-US"/>
              <a:t>Pasupathy A, Connor CE. Shape representation in area V4: position-specific tuning for boundary conformation. J Neurophysiol. 2001</a:t>
            </a:r>
          </a:p>
        </p:txBody>
      </p:sp>
      <p:sp>
        <p:nvSpPr>
          <p:cNvPr id="4" name="TextBox 3"/>
          <p:cNvSpPr txBox="1"/>
          <p:nvPr/>
        </p:nvSpPr>
        <p:spPr>
          <a:xfrm>
            <a:off x="138707" y="1175252"/>
            <a:ext cx="1821795" cy="369332"/>
          </a:xfrm>
          <a:prstGeom prst="rect">
            <a:avLst/>
          </a:prstGeom>
          <a:noFill/>
        </p:spPr>
        <p:txBody>
          <a:bodyPr wrap="none" rtlCol="0">
            <a:spAutoFit/>
          </a:bodyPr>
          <a:lstStyle/>
          <a:p>
            <a:r>
              <a:rPr lang="en-US"/>
              <a:t>32 pixel diameter</a:t>
            </a:r>
          </a:p>
        </p:txBody>
      </p:sp>
      <p:cxnSp>
        <p:nvCxnSpPr>
          <p:cNvPr id="8" name="Straight Arrow Connector 7"/>
          <p:cNvCxnSpPr/>
          <p:nvPr/>
        </p:nvCxnSpPr>
        <p:spPr>
          <a:xfrm flipH="1">
            <a:off x="938031" y="1544584"/>
            <a:ext cx="21871" cy="3457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532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Translation Invariance</a:t>
            </a:r>
            <a:endParaRPr lang="en-US"/>
          </a:p>
        </p:txBody>
      </p:sp>
      <p:sp>
        <p:nvSpPr>
          <p:cNvPr id="3" name="Oval 2"/>
          <p:cNvSpPr/>
          <p:nvPr/>
        </p:nvSpPr>
        <p:spPr>
          <a:xfrm>
            <a:off x="1219200" y="2392819"/>
            <a:ext cx="2857500" cy="2590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Oval 3"/>
          <p:cNvSpPr/>
          <p:nvPr/>
        </p:nvSpPr>
        <p:spPr>
          <a:xfrm>
            <a:off x="1727558" y="3235933"/>
            <a:ext cx="762000" cy="770820"/>
          </a:xfrm>
          <a:prstGeom prst="ellipse">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2743200" y="3235933"/>
            <a:ext cx="762000" cy="770820"/>
          </a:xfrm>
          <a:prstGeom prst="ellipse">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p:cNvSpPr txBox="1"/>
          <p:nvPr/>
        </p:nvSpPr>
        <p:spPr>
          <a:xfrm>
            <a:off x="1758459" y="1838821"/>
            <a:ext cx="1606630" cy="369332"/>
          </a:xfrm>
          <a:prstGeom prst="rect">
            <a:avLst/>
          </a:prstGeom>
          <a:noFill/>
        </p:spPr>
        <p:txBody>
          <a:bodyPr wrap="none" rtlCol="0">
            <a:spAutoFit/>
          </a:bodyPr>
          <a:lstStyle/>
          <a:p>
            <a:r>
              <a:rPr lang="en-US" smtClean="0"/>
              <a:t>Receptive Field</a:t>
            </a:r>
            <a:endParaRPr lang="en-US"/>
          </a:p>
        </p:txBody>
      </p:sp>
      <p:sp>
        <p:nvSpPr>
          <p:cNvPr id="7" name="TextBox 6"/>
          <p:cNvSpPr txBox="1"/>
          <p:nvPr/>
        </p:nvSpPr>
        <p:spPr>
          <a:xfrm>
            <a:off x="1499042" y="4018094"/>
            <a:ext cx="1167958" cy="369332"/>
          </a:xfrm>
          <a:prstGeom prst="rect">
            <a:avLst/>
          </a:prstGeom>
          <a:noFill/>
        </p:spPr>
        <p:txBody>
          <a:bodyPr wrap="none" rtlCol="0">
            <a:spAutoFit/>
          </a:bodyPr>
          <a:lstStyle/>
          <a:p>
            <a:r>
              <a:rPr lang="en-US" smtClean="0"/>
              <a:t>Position 1.</a:t>
            </a:r>
            <a:endParaRPr lang="en-US"/>
          </a:p>
        </p:txBody>
      </p:sp>
      <p:sp>
        <p:nvSpPr>
          <p:cNvPr id="8" name="TextBox 7"/>
          <p:cNvSpPr txBox="1"/>
          <p:nvPr/>
        </p:nvSpPr>
        <p:spPr>
          <a:xfrm>
            <a:off x="2743200" y="4023638"/>
            <a:ext cx="1109686" cy="369332"/>
          </a:xfrm>
          <a:prstGeom prst="rect">
            <a:avLst/>
          </a:prstGeom>
          <a:noFill/>
        </p:spPr>
        <p:txBody>
          <a:bodyPr wrap="none" rtlCol="0">
            <a:spAutoFit/>
          </a:bodyPr>
          <a:lstStyle/>
          <a:p>
            <a:r>
              <a:rPr lang="en-US" smtClean="0"/>
              <a:t>Position 2</a:t>
            </a:r>
            <a:endParaRPr lang="en-US"/>
          </a:p>
        </p:txBody>
      </p:sp>
    </p:spTree>
    <p:extLst>
      <p:ext uri="{BB962C8B-B14F-4D97-AF65-F5344CB8AC3E}">
        <p14:creationId xmlns:p14="http://schemas.microsoft.com/office/powerpoint/2010/main" val="775543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Translation Invariance</a:t>
            </a:r>
            <a:endParaRPr lang="en-US"/>
          </a:p>
        </p:txBody>
      </p:sp>
      <p:sp>
        <p:nvSpPr>
          <p:cNvPr id="3" name="Oval 2"/>
          <p:cNvSpPr/>
          <p:nvPr/>
        </p:nvSpPr>
        <p:spPr>
          <a:xfrm>
            <a:off x="1219200" y="2392819"/>
            <a:ext cx="2857500" cy="2590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Oval 3"/>
          <p:cNvSpPr/>
          <p:nvPr/>
        </p:nvSpPr>
        <p:spPr>
          <a:xfrm>
            <a:off x="1727558" y="3235933"/>
            <a:ext cx="762000" cy="770820"/>
          </a:xfrm>
          <a:prstGeom prst="ellipse">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2743200" y="3235933"/>
            <a:ext cx="762000" cy="770820"/>
          </a:xfrm>
          <a:prstGeom prst="ellipse">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p:cNvSpPr txBox="1"/>
          <p:nvPr/>
        </p:nvSpPr>
        <p:spPr>
          <a:xfrm>
            <a:off x="1758459" y="1838821"/>
            <a:ext cx="1606630" cy="369332"/>
          </a:xfrm>
          <a:prstGeom prst="rect">
            <a:avLst/>
          </a:prstGeom>
          <a:noFill/>
        </p:spPr>
        <p:txBody>
          <a:bodyPr wrap="none" rtlCol="0">
            <a:spAutoFit/>
          </a:bodyPr>
          <a:lstStyle/>
          <a:p>
            <a:r>
              <a:rPr lang="en-US" smtClean="0"/>
              <a:t>Receptive Field</a:t>
            </a:r>
            <a:endParaRPr lang="en-US"/>
          </a:p>
        </p:txBody>
      </p:sp>
      <p:sp>
        <p:nvSpPr>
          <p:cNvPr id="7" name="TextBox 6"/>
          <p:cNvSpPr txBox="1"/>
          <p:nvPr/>
        </p:nvSpPr>
        <p:spPr>
          <a:xfrm>
            <a:off x="1499042" y="4018094"/>
            <a:ext cx="1167958" cy="369332"/>
          </a:xfrm>
          <a:prstGeom prst="rect">
            <a:avLst/>
          </a:prstGeom>
          <a:noFill/>
        </p:spPr>
        <p:txBody>
          <a:bodyPr wrap="none" rtlCol="0">
            <a:spAutoFit/>
          </a:bodyPr>
          <a:lstStyle/>
          <a:p>
            <a:r>
              <a:rPr lang="en-US" smtClean="0"/>
              <a:t>Position 1.</a:t>
            </a:r>
            <a:endParaRPr lang="en-US"/>
          </a:p>
        </p:txBody>
      </p:sp>
      <p:sp>
        <p:nvSpPr>
          <p:cNvPr id="8" name="TextBox 7"/>
          <p:cNvSpPr txBox="1"/>
          <p:nvPr/>
        </p:nvSpPr>
        <p:spPr>
          <a:xfrm>
            <a:off x="2743200" y="4023638"/>
            <a:ext cx="1109686" cy="369332"/>
          </a:xfrm>
          <a:prstGeom prst="rect">
            <a:avLst/>
          </a:prstGeom>
          <a:noFill/>
        </p:spPr>
        <p:txBody>
          <a:bodyPr wrap="none" rtlCol="0">
            <a:spAutoFit/>
          </a:bodyPr>
          <a:lstStyle/>
          <a:p>
            <a:r>
              <a:rPr lang="en-US" smtClean="0"/>
              <a:t>Position 2</a:t>
            </a:r>
            <a:endParaRPr lang="en-US"/>
          </a:p>
        </p:txBody>
      </p:sp>
      <p:sp>
        <p:nvSpPr>
          <p:cNvPr id="11" name="Rectangle 10"/>
          <p:cNvSpPr/>
          <p:nvPr/>
        </p:nvSpPr>
        <p:spPr>
          <a:xfrm>
            <a:off x="6477000" y="4140789"/>
            <a:ext cx="591468" cy="4312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41761" y="3347299"/>
            <a:ext cx="1049439" cy="57775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i_figs_sf_v4.eps"/>
          <p:cNvPicPr>
            <a:picLocks noChangeAspect="1"/>
          </p:cNvPicPr>
          <p:nvPr/>
        </p:nvPicPr>
        <p:blipFill rotWithShape="1">
          <a:blip r:embed="rId3">
            <a:extLst>
              <a:ext uri="{28A0092B-C50C-407E-A947-70E740481C1C}">
                <a14:useLocalDpi xmlns:a14="http://schemas.microsoft.com/office/drawing/2010/main" val="0"/>
              </a:ext>
            </a:extLst>
          </a:blip>
          <a:srcRect l="58910"/>
          <a:stretch/>
        </p:blipFill>
        <p:spPr>
          <a:xfrm>
            <a:off x="4953000" y="1838821"/>
            <a:ext cx="3276600" cy="3456065"/>
          </a:xfrm>
          <a:prstGeom prst="rect">
            <a:avLst/>
          </a:prstGeom>
        </p:spPr>
      </p:pic>
      <p:sp>
        <p:nvSpPr>
          <p:cNvPr id="16" name="Rectangle 15"/>
          <p:cNvSpPr/>
          <p:nvPr/>
        </p:nvSpPr>
        <p:spPr>
          <a:xfrm>
            <a:off x="6345078" y="4572000"/>
            <a:ext cx="1274922" cy="18272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956272" y="3347300"/>
            <a:ext cx="911128" cy="6594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334617" y="4614287"/>
            <a:ext cx="1515446" cy="646331"/>
          </a:xfrm>
          <a:prstGeom prst="rect">
            <a:avLst/>
          </a:prstGeom>
          <a:noFill/>
        </p:spPr>
        <p:txBody>
          <a:bodyPr wrap="none" rtlCol="0">
            <a:spAutoFit/>
          </a:bodyPr>
          <a:lstStyle/>
          <a:p>
            <a:r>
              <a:rPr lang="en-US"/>
              <a:t>Position 1.</a:t>
            </a:r>
          </a:p>
          <a:p>
            <a:r>
              <a:rPr lang="en-US"/>
              <a:t>spikes/second </a:t>
            </a:r>
          </a:p>
        </p:txBody>
      </p:sp>
      <p:sp>
        <p:nvSpPr>
          <p:cNvPr id="20" name="TextBox 19"/>
          <p:cNvSpPr txBox="1"/>
          <p:nvPr/>
        </p:nvSpPr>
        <p:spPr>
          <a:xfrm>
            <a:off x="4386712" y="3352800"/>
            <a:ext cx="1515446" cy="923330"/>
          </a:xfrm>
          <a:prstGeom prst="rect">
            <a:avLst/>
          </a:prstGeom>
          <a:noFill/>
        </p:spPr>
        <p:txBody>
          <a:bodyPr wrap="none" rtlCol="0">
            <a:spAutoFit/>
          </a:bodyPr>
          <a:lstStyle/>
          <a:p>
            <a:r>
              <a:rPr lang="en-US"/>
              <a:t>Position 2.</a:t>
            </a:r>
          </a:p>
          <a:p>
            <a:r>
              <a:rPr lang="en-US"/>
              <a:t>spikes/second </a:t>
            </a:r>
          </a:p>
          <a:p>
            <a:r>
              <a:rPr lang="en-US"/>
              <a:t> </a:t>
            </a:r>
          </a:p>
        </p:txBody>
      </p:sp>
      <p:sp>
        <p:nvSpPr>
          <p:cNvPr id="22" name="Rectangle 21"/>
          <p:cNvSpPr/>
          <p:nvPr/>
        </p:nvSpPr>
        <p:spPr>
          <a:xfrm>
            <a:off x="237136" y="6333193"/>
            <a:ext cx="9009249" cy="523220"/>
          </a:xfrm>
          <a:prstGeom prst="rect">
            <a:avLst/>
          </a:prstGeom>
        </p:spPr>
        <p:txBody>
          <a:bodyPr wrap="square">
            <a:spAutoFit/>
          </a:bodyPr>
          <a:lstStyle/>
          <a:p>
            <a:r>
              <a:rPr lang="en-US" sz="1400"/>
              <a:t>El-Shamayleh, Yasmine, and Anitha Pasupathy. “Contour Curvature As an Invariant Code for Objects in Visual Area V4.” </a:t>
            </a:r>
            <a:r>
              <a:rPr lang="en-US" sz="1400" i="1"/>
              <a:t>The Journal of Neuroscience</a:t>
            </a:r>
            <a:endParaRPr lang="en-US" sz="1400"/>
          </a:p>
        </p:txBody>
      </p:sp>
    </p:spTree>
    <p:extLst>
      <p:ext uri="{BB962C8B-B14F-4D97-AF65-F5344CB8AC3E}">
        <p14:creationId xmlns:p14="http://schemas.microsoft.com/office/powerpoint/2010/main" val="15421487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V4</a:t>
            </a:r>
            <a:r>
              <a:rPr lang="en-US"/>
              <a:t> </a:t>
            </a:r>
            <a:r>
              <a:rPr lang="en-US" smtClean="0"/>
              <a:t>Translation Invariance</a:t>
            </a:r>
            <a:endParaRPr lang="en-US"/>
          </a:p>
        </p:txBody>
      </p:sp>
      <p:sp>
        <p:nvSpPr>
          <p:cNvPr id="12" name="Rectangle 11"/>
          <p:cNvSpPr/>
          <p:nvPr/>
        </p:nvSpPr>
        <p:spPr>
          <a:xfrm>
            <a:off x="3581400" y="1371601"/>
            <a:ext cx="1752600" cy="37576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752600" y="1828800"/>
            <a:ext cx="2133600" cy="685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37136" y="6333193"/>
            <a:ext cx="9009249" cy="523220"/>
          </a:xfrm>
          <a:prstGeom prst="rect">
            <a:avLst/>
          </a:prstGeom>
        </p:spPr>
        <p:txBody>
          <a:bodyPr wrap="square">
            <a:spAutoFit/>
          </a:bodyPr>
          <a:lstStyle/>
          <a:p>
            <a:r>
              <a:rPr lang="en-US" sz="1400"/>
              <a:t>El-Shamayleh, Yasmine, and Anitha Pasupathy. “Contour Curvature As an Invariant Code for Objects in Visual Area V4.” </a:t>
            </a:r>
            <a:r>
              <a:rPr lang="en-US" sz="1400" i="1"/>
              <a:t>The Journal of Neuroscience</a:t>
            </a:r>
            <a:endParaRPr lang="en-US" sz="1400"/>
          </a:p>
        </p:txBody>
      </p:sp>
      <p:grpSp>
        <p:nvGrpSpPr>
          <p:cNvPr id="10" name="Group 9"/>
          <p:cNvGrpSpPr/>
          <p:nvPr/>
        </p:nvGrpSpPr>
        <p:grpSpPr>
          <a:xfrm>
            <a:off x="0" y="2129260"/>
            <a:ext cx="5002472" cy="3583432"/>
            <a:chOff x="0" y="2129260"/>
            <a:chExt cx="5002472" cy="3583432"/>
          </a:xfrm>
        </p:grpSpPr>
        <p:pic>
          <p:nvPicPr>
            <p:cNvPr id="9" name="Picture 8" descr="ti_figs_sf_v4.eps"/>
            <p:cNvPicPr>
              <a:picLocks noChangeAspect="1"/>
            </p:cNvPicPr>
            <p:nvPr/>
          </p:nvPicPr>
          <p:blipFill rotWithShape="1">
            <a:blip r:embed="rId3">
              <a:extLst>
                <a:ext uri="{28A0092B-C50C-407E-A947-70E740481C1C}">
                  <a14:useLocalDpi xmlns:a14="http://schemas.microsoft.com/office/drawing/2010/main" val="0"/>
                </a:ext>
              </a:extLst>
            </a:blip>
            <a:srcRect r="40793" b="17596"/>
            <a:stretch/>
          </p:blipFill>
          <p:spPr>
            <a:xfrm>
              <a:off x="0" y="2129260"/>
              <a:ext cx="5002472" cy="3017582"/>
            </a:xfrm>
            <a:prstGeom prst="rect">
              <a:avLst/>
            </a:prstGeom>
          </p:spPr>
        </p:pic>
        <p:sp>
          <p:nvSpPr>
            <p:cNvPr id="4" name="TextBox 3"/>
            <p:cNvSpPr txBox="1"/>
            <p:nvPr/>
          </p:nvSpPr>
          <p:spPr>
            <a:xfrm>
              <a:off x="2338604" y="4953000"/>
              <a:ext cx="301660" cy="369332"/>
            </a:xfrm>
            <a:prstGeom prst="rect">
              <a:avLst/>
            </a:prstGeom>
            <a:noFill/>
          </p:spPr>
          <p:txBody>
            <a:bodyPr wrap="none" rtlCol="0">
              <a:spAutoFit/>
            </a:bodyPr>
            <a:lstStyle/>
            <a:p>
              <a:r>
                <a:rPr lang="en-US"/>
                <a:t>0</a:t>
              </a:r>
            </a:p>
          </p:txBody>
        </p:sp>
        <p:sp>
          <p:nvSpPr>
            <p:cNvPr id="8" name="TextBox 7"/>
            <p:cNvSpPr txBox="1"/>
            <p:nvPr/>
          </p:nvSpPr>
          <p:spPr>
            <a:xfrm>
              <a:off x="1564104" y="4962360"/>
              <a:ext cx="372330" cy="369332"/>
            </a:xfrm>
            <a:prstGeom prst="rect">
              <a:avLst/>
            </a:prstGeom>
            <a:noFill/>
          </p:spPr>
          <p:txBody>
            <a:bodyPr wrap="none" rtlCol="0">
              <a:spAutoFit/>
            </a:bodyPr>
            <a:lstStyle/>
            <a:p>
              <a:r>
                <a:rPr lang="en-US"/>
                <a:t>-1</a:t>
              </a:r>
            </a:p>
          </p:txBody>
        </p:sp>
        <p:sp>
          <p:nvSpPr>
            <p:cNvPr id="5" name="TextBox 4"/>
            <p:cNvSpPr txBox="1"/>
            <p:nvPr/>
          </p:nvSpPr>
          <p:spPr>
            <a:xfrm>
              <a:off x="3020391" y="4974028"/>
              <a:ext cx="301660" cy="369332"/>
            </a:xfrm>
            <a:prstGeom prst="rect">
              <a:avLst/>
            </a:prstGeom>
            <a:noFill/>
          </p:spPr>
          <p:txBody>
            <a:bodyPr wrap="none" rtlCol="0">
              <a:spAutoFit/>
            </a:bodyPr>
            <a:lstStyle/>
            <a:p>
              <a:r>
                <a:rPr lang="en-US"/>
                <a:t>1</a:t>
              </a:r>
            </a:p>
          </p:txBody>
        </p:sp>
        <p:sp>
          <p:nvSpPr>
            <p:cNvPr id="6" name="TextBox 5"/>
            <p:cNvSpPr txBox="1"/>
            <p:nvPr/>
          </p:nvSpPr>
          <p:spPr>
            <a:xfrm>
              <a:off x="3711072" y="4974028"/>
              <a:ext cx="301660" cy="369332"/>
            </a:xfrm>
            <a:prstGeom prst="rect">
              <a:avLst/>
            </a:prstGeom>
            <a:noFill/>
          </p:spPr>
          <p:txBody>
            <a:bodyPr wrap="none" rtlCol="0">
              <a:spAutoFit/>
            </a:bodyPr>
            <a:lstStyle/>
            <a:p>
              <a:r>
                <a:rPr lang="en-US"/>
                <a:t>2</a:t>
              </a:r>
            </a:p>
          </p:txBody>
        </p:sp>
        <p:sp>
          <p:nvSpPr>
            <p:cNvPr id="7" name="TextBox 6"/>
            <p:cNvSpPr txBox="1"/>
            <p:nvPr/>
          </p:nvSpPr>
          <p:spPr>
            <a:xfrm>
              <a:off x="2103266" y="5343360"/>
              <a:ext cx="1450525" cy="369332"/>
            </a:xfrm>
            <a:prstGeom prst="rect">
              <a:avLst/>
            </a:prstGeom>
            <a:noFill/>
          </p:spPr>
          <p:txBody>
            <a:bodyPr wrap="none" rtlCol="0">
              <a:spAutoFit/>
            </a:bodyPr>
            <a:lstStyle/>
            <a:p>
              <a:r>
                <a:rPr lang="en-US"/>
                <a:t>Position in RF</a:t>
              </a:r>
            </a:p>
          </p:txBody>
        </p:sp>
      </p:grpSp>
      <p:sp>
        <p:nvSpPr>
          <p:cNvPr id="13" name="Rectangle 12"/>
          <p:cNvSpPr/>
          <p:nvPr/>
        </p:nvSpPr>
        <p:spPr>
          <a:xfrm>
            <a:off x="1849278" y="1840468"/>
            <a:ext cx="1960722" cy="7503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6553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39997" y="1142323"/>
            <a:ext cx="2400253" cy="1348087"/>
          </a:xfrm>
          <a:prstGeom prst="rect">
            <a:avLst/>
          </a:prstGeom>
        </p:spPr>
      </p:pic>
      <p:sp>
        <p:nvSpPr>
          <p:cNvPr id="5" name="TextBox 4"/>
          <p:cNvSpPr txBox="1"/>
          <p:nvPr/>
        </p:nvSpPr>
        <p:spPr>
          <a:xfrm rot="16200000">
            <a:off x="185490" y="4106306"/>
            <a:ext cx="1241896" cy="369332"/>
          </a:xfrm>
          <a:prstGeom prst="rect">
            <a:avLst/>
          </a:prstGeom>
          <a:noFill/>
        </p:spPr>
        <p:txBody>
          <a:bodyPr wrap="none" rtlCol="0">
            <a:spAutoFit/>
          </a:bodyPr>
          <a:lstStyle/>
          <a:p>
            <a:r>
              <a:rPr lang="en-US"/>
              <a:t>Stimuuls ID</a:t>
            </a:r>
          </a:p>
        </p:txBody>
      </p:sp>
      <p:grpSp>
        <p:nvGrpSpPr>
          <p:cNvPr id="6" name="Group 5"/>
          <p:cNvGrpSpPr/>
          <p:nvPr/>
        </p:nvGrpSpPr>
        <p:grpSpPr>
          <a:xfrm>
            <a:off x="1277921" y="3799491"/>
            <a:ext cx="1476823" cy="1057098"/>
            <a:chOff x="762000" y="4953000"/>
            <a:chExt cx="1755648" cy="1295400"/>
          </a:xfrm>
        </p:grpSpPr>
        <p:sp>
          <p:nvSpPr>
            <p:cNvPr id="7" name="Rectangle 6"/>
            <p:cNvSpPr/>
            <p:nvPr/>
          </p:nvSpPr>
          <p:spPr>
            <a:xfrm>
              <a:off x="1037777" y="5033540"/>
              <a:ext cx="257623" cy="1138660"/>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8" name="Rectangle 7"/>
            <p:cNvSpPr/>
            <p:nvPr/>
          </p:nvSpPr>
          <p:spPr>
            <a:xfrm>
              <a:off x="1509489" y="5033540"/>
              <a:ext cx="257623" cy="1138660"/>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9" name="Rectangle 8"/>
            <p:cNvSpPr/>
            <p:nvPr/>
          </p:nvSpPr>
          <p:spPr>
            <a:xfrm>
              <a:off x="1981200" y="5033540"/>
              <a:ext cx="257623" cy="1138660"/>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nvGrpSpPr>
            <p:cNvPr id="10" name="Group 9"/>
            <p:cNvGrpSpPr/>
            <p:nvPr/>
          </p:nvGrpSpPr>
          <p:grpSpPr>
            <a:xfrm>
              <a:off x="762000" y="4953000"/>
              <a:ext cx="152400" cy="1295400"/>
              <a:chOff x="457200" y="4191000"/>
              <a:chExt cx="152400" cy="1295400"/>
            </a:xfrm>
          </p:grpSpPr>
          <p:cxnSp>
            <p:nvCxnSpPr>
              <p:cNvPr id="15" name="Straight Connector 14"/>
              <p:cNvCxnSpPr/>
              <p:nvPr/>
            </p:nvCxnSpPr>
            <p:spPr>
              <a:xfrm>
                <a:off x="457200" y="4191000"/>
                <a:ext cx="0" cy="129540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4191000"/>
                <a:ext cx="152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5486400"/>
                <a:ext cx="152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 name="Group 10"/>
            <p:cNvGrpSpPr>
              <a:grpSpLocks/>
            </p:cNvGrpSpPr>
            <p:nvPr/>
          </p:nvGrpSpPr>
          <p:grpSpPr>
            <a:xfrm flipH="1">
              <a:off x="2362200" y="4953000"/>
              <a:ext cx="155448" cy="1295400"/>
              <a:chOff x="457200" y="4191000"/>
              <a:chExt cx="152400" cy="1295400"/>
            </a:xfrm>
          </p:grpSpPr>
          <p:cxnSp>
            <p:nvCxnSpPr>
              <p:cNvPr id="12" name="Straight Connector 11"/>
              <p:cNvCxnSpPr/>
              <p:nvPr/>
            </p:nvCxnSpPr>
            <p:spPr>
              <a:xfrm>
                <a:off x="457200" y="4191000"/>
                <a:ext cx="0" cy="129540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7200" y="4191000"/>
                <a:ext cx="152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7200" y="5486400"/>
                <a:ext cx="15240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7" name="TextBox 26"/>
          <p:cNvSpPr txBox="1"/>
          <p:nvPr/>
        </p:nvSpPr>
        <p:spPr>
          <a:xfrm>
            <a:off x="1219200" y="3188732"/>
            <a:ext cx="1638978" cy="369332"/>
          </a:xfrm>
          <a:prstGeom prst="rect">
            <a:avLst/>
          </a:prstGeom>
          <a:noFill/>
        </p:spPr>
        <p:txBody>
          <a:bodyPr wrap="none" rtlCol="0">
            <a:spAutoFit/>
          </a:bodyPr>
          <a:lstStyle/>
          <a:p>
            <a:r>
              <a:rPr lang="en-US"/>
              <a:t>Stimuli Position</a:t>
            </a:r>
          </a:p>
        </p:txBody>
      </p:sp>
      <p:grpSp>
        <p:nvGrpSpPr>
          <p:cNvPr id="85" name="Group 84"/>
          <p:cNvGrpSpPr>
            <a:grpSpLocks noChangeAspect="1"/>
          </p:cNvGrpSpPr>
          <p:nvPr/>
        </p:nvGrpSpPr>
        <p:grpSpPr>
          <a:xfrm>
            <a:off x="3891041" y="3281546"/>
            <a:ext cx="1937359" cy="2036582"/>
            <a:chOff x="3860802" y="2684090"/>
            <a:chExt cx="2311398" cy="2429774"/>
          </a:xfrm>
        </p:grpSpPr>
        <p:sp>
          <p:nvSpPr>
            <p:cNvPr id="25" name="Rectangle 24"/>
            <p:cNvSpPr/>
            <p:nvPr/>
          </p:nvSpPr>
          <p:spPr>
            <a:xfrm>
              <a:off x="4292517" y="3490350"/>
              <a:ext cx="203283" cy="694129"/>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1" name="Rectangle 20"/>
            <p:cNvSpPr/>
            <p:nvPr/>
          </p:nvSpPr>
          <p:spPr>
            <a:xfrm>
              <a:off x="3954540" y="3495572"/>
              <a:ext cx="203283" cy="69412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30" name="Rectangle 29"/>
            <p:cNvSpPr/>
            <p:nvPr/>
          </p:nvSpPr>
          <p:spPr>
            <a:xfrm>
              <a:off x="3954540" y="2684090"/>
              <a:ext cx="203283" cy="69412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31" name="Rectangle 30"/>
            <p:cNvSpPr/>
            <p:nvPr/>
          </p:nvSpPr>
          <p:spPr>
            <a:xfrm>
              <a:off x="4292517" y="2684090"/>
              <a:ext cx="203283" cy="69412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32" name="Rectangle 31"/>
            <p:cNvSpPr/>
            <p:nvPr/>
          </p:nvSpPr>
          <p:spPr>
            <a:xfrm>
              <a:off x="3954540" y="4335071"/>
              <a:ext cx="203283" cy="69412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33" name="Rectangle 32"/>
            <p:cNvSpPr/>
            <p:nvPr/>
          </p:nvSpPr>
          <p:spPr>
            <a:xfrm>
              <a:off x="4292517" y="4335071"/>
              <a:ext cx="203283" cy="694129"/>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34" name="Rectangle 33"/>
            <p:cNvSpPr/>
            <p:nvPr/>
          </p:nvSpPr>
          <p:spPr>
            <a:xfrm>
              <a:off x="4830716" y="2684090"/>
              <a:ext cx="203283" cy="694129"/>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35" name="Rectangle 34"/>
            <p:cNvSpPr/>
            <p:nvPr/>
          </p:nvSpPr>
          <p:spPr>
            <a:xfrm>
              <a:off x="4830716" y="3490350"/>
              <a:ext cx="203283" cy="694129"/>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36" name="Rectangle 35"/>
            <p:cNvSpPr/>
            <p:nvPr/>
          </p:nvSpPr>
          <p:spPr>
            <a:xfrm>
              <a:off x="4830716" y="4335071"/>
              <a:ext cx="203283" cy="694129"/>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37" name="Rectangle 36"/>
            <p:cNvSpPr/>
            <p:nvPr/>
          </p:nvSpPr>
          <p:spPr>
            <a:xfrm>
              <a:off x="5130717" y="3495572"/>
              <a:ext cx="203283" cy="694129"/>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38" name="Rectangle 37"/>
            <p:cNvSpPr/>
            <p:nvPr/>
          </p:nvSpPr>
          <p:spPr>
            <a:xfrm>
              <a:off x="5130717" y="4319332"/>
              <a:ext cx="203283" cy="694129"/>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0" name="Rectangle 39"/>
            <p:cNvSpPr/>
            <p:nvPr/>
          </p:nvSpPr>
          <p:spPr>
            <a:xfrm>
              <a:off x="5130717" y="2684090"/>
              <a:ext cx="203283" cy="69412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1" name="Rectangle 40"/>
            <p:cNvSpPr/>
            <p:nvPr/>
          </p:nvSpPr>
          <p:spPr>
            <a:xfrm>
              <a:off x="5664117" y="4319332"/>
              <a:ext cx="203283" cy="694129"/>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2" name="Rectangle 41"/>
            <p:cNvSpPr/>
            <p:nvPr/>
          </p:nvSpPr>
          <p:spPr>
            <a:xfrm>
              <a:off x="5968917" y="4319332"/>
              <a:ext cx="203283" cy="694129"/>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3" name="Rectangle 42"/>
            <p:cNvSpPr/>
            <p:nvPr/>
          </p:nvSpPr>
          <p:spPr>
            <a:xfrm>
              <a:off x="5664117" y="2684090"/>
              <a:ext cx="203283" cy="694129"/>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4" name="Rectangle 43"/>
            <p:cNvSpPr/>
            <p:nvPr/>
          </p:nvSpPr>
          <p:spPr>
            <a:xfrm>
              <a:off x="5968917" y="3495572"/>
              <a:ext cx="203283" cy="694129"/>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5" name="Rectangle 44"/>
            <p:cNvSpPr/>
            <p:nvPr/>
          </p:nvSpPr>
          <p:spPr>
            <a:xfrm>
              <a:off x="5968917" y="2684090"/>
              <a:ext cx="203283" cy="69412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6" name="Rectangle 45"/>
            <p:cNvSpPr/>
            <p:nvPr/>
          </p:nvSpPr>
          <p:spPr>
            <a:xfrm>
              <a:off x="5664117" y="3508374"/>
              <a:ext cx="203283" cy="694129"/>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cxnSp>
          <p:nvCxnSpPr>
            <p:cNvPr id="48" name="Straight Connector 47"/>
            <p:cNvCxnSpPr/>
            <p:nvPr/>
          </p:nvCxnSpPr>
          <p:spPr>
            <a:xfrm>
              <a:off x="3860802" y="3429000"/>
              <a:ext cx="863598" cy="0"/>
            </a:xfrm>
            <a:prstGeom prst="line">
              <a:avLst/>
            </a:prstGeom>
            <a:ln w="38100" cmpd="sng">
              <a:solidFill>
                <a:schemeClr val="bg1">
                  <a:lumMod val="50000"/>
                </a:schemeClr>
              </a:solidFill>
            </a:ln>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a:xfrm flipV="1">
              <a:off x="4724400" y="3429001"/>
              <a:ext cx="0" cy="825082"/>
            </a:xfrm>
            <a:prstGeom prst="line">
              <a:avLst/>
            </a:prstGeom>
            <a:ln w="38100" cmpd="sng">
              <a:solidFill>
                <a:schemeClr val="bg1">
                  <a:lumMod val="50000"/>
                </a:schemeClr>
              </a:solidFill>
            </a:ln>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a:xfrm flipH="1">
              <a:off x="4724400" y="4254083"/>
              <a:ext cx="762000" cy="1"/>
            </a:xfrm>
            <a:prstGeom prst="line">
              <a:avLst/>
            </a:prstGeom>
            <a:ln w="38100" cmpd="sng">
              <a:solidFill>
                <a:schemeClr val="bg1">
                  <a:lumMod val="50000"/>
                </a:schemeClr>
              </a:solidFill>
            </a:ln>
          </p:spPr>
          <p:style>
            <a:lnRef idx="1">
              <a:schemeClr val="accent4"/>
            </a:lnRef>
            <a:fillRef idx="0">
              <a:schemeClr val="accent4"/>
            </a:fillRef>
            <a:effectRef idx="0">
              <a:schemeClr val="accent4"/>
            </a:effectRef>
            <a:fontRef idx="minor">
              <a:schemeClr val="tx1"/>
            </a:fontRef>
          </p:style>
        </p:cxnSp>
        <p:cxnSp>
          <p:nvCxnSpPr>
            <p:cNvPr id="57" name="Straight Connector 56"/>
            <p:cNvCxnSpPr/>
            <p:nvPr/>
          </p:nvCxnSpPr>
          <p:spPr>
            <a:xfrm flipV="1">
              <a:off x="5486400" y="4254084"/>
              <a:ext cx="0" cy="859780"/>
            </a:xfrm>
            <a:prstGeom prst="line">
              <a:avLst/>
            </a:prstGeom>
            <a:ln w="38100" cmpd="sng">
              <a:solidFill>
                <a:schemeClr val="bg1">
                  <a:lumMod val="50000"/>
                </a:schemeClr>
              </a:solidFill>
            </a:ln>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a:xfrm>
              <a:off x="3860802" y="3429000"/>
              <a:ext cx="0" cy="1684864"/>
            </a:xfrm>
            <a:prstGeom prst="line">
              <a:avLst/>
            </a:prstGeom>
            <a:ln w="38100" cmpd="sng">
              <a:solidFill>
                <a:schemeClr val="bg1">
                  <a:lumMod val="50000"/>
                </a:schemeClr>
              </a:solidFill>
            </a:ln>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a:xfrm flipH="1">
              <a:off x="3860802" y="5113864"/>
              <a:ext cx="1625598" cy="0"/>
            </a:xfrm>
            <a:prstGeom prst="line">
              <a:avLst/>
            </a:prstGeom>
            <a:ln w="38100" cmpd="sng">
              <a:solidFill>
                <a:schemeClr val="bg1">
                  <a:lumMod val="50000"/>
                </a:schemeClr>
              </a:solidFill>
            </a:ln>
          </p:spPr>
          <p:style>
            <a:lnRef idx="1">
              <a:schemeClr val="accent4"/>
            </a:lnRef>
            <a:fillRef idx="0">
              <a:schemeClr val="accent4"/>
            </a:fillRef>
            <a:effectRef idx="0">
              <a:schemeClr val="accent4"/>
            </a:effectRef>
            <a:fontRef idx="minor">
              <a:schemeClr val="tx1"/>
            </a:fontRef>
          </p:style>
        </p:cxnSp>
      </p:grpSp>
      <p:grpSp>
        <p:nvGrpSpPr>
          <p:cNvPr id="76" name="Group 75"/>
          <p:cNvGrpSpPr/>
          <p:nvPr/>
        </p:nvGrpSpPr>
        <p:grpSpPr>
          <a:xfrm>
            <a:off x="7162800" y="3017432"/>
            <a:ext cx="638627" cy="2316568"/>
            <a:chOff x="7365958" y="4078072"/>
            <a:chExt cx="638627" cy="2316568"/>
          </a:xfrm>
        </p:grpSpPr>
        <p:grpSp>
          <p:nvGrpSpPr>
            <p:cNvPr id="77" name="Group 76"/>
            <p:cNvGrpSpPr/>
            <p:nvPr/>
          </p:nvGrpSpPr>
          <p:grpSpPr>
            <a:xfrm>
              <a:off x="7365958" y="4078072"/>
              <a:ext cx="203283" cy="2316568"/>
              <a:chOff x="7264317" y="1945433"/>
              <a:chExt cx="257623" cy="3800135"/>
            </a:xfrm>
          </p:grpSpPr>
          <p:sp>
            <p:nvSpPr>
              <p:cNvPr id="82" name="Rectangle 81"/>
              <p:cNvSpPr/>
              <p:nvPr/>
            </p:nvSpPr>
            <p:spPr>
              <a:xfrm>
                <a:off x="7264317" y="1945433"/>
                <a:ext cx="257623" cy="1138660"/>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83" name="Rectangle 82"/>
              <p:cNvSpPr/>
              <p:nvPr/>
            </p:nvSpPr>
            <p:spPr>
              <a:xfrm>
                <a:off x="7264317" y="3276600"/>
                <a:ext cx="257623" cy="1138660"/>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84" name="Rectangle 83"/>
              <p:cNvSpPr/>
              <p:nvPr/>
            </p:nvSpPr>
            <p:spPr>
              <a:xfrm>
                <a:off x="7264317" y="4606908"/>
                <a:ext cx="257623" cy="1138660"/>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78" name="Group 77"/>
            <p:cNvGrpSpPr/>
            <p:nvPr/>
          </p:nvGrpSpPr>
          <p:grpSpPr>
            <a:xfrm>
              <a:off x="7797714" y="4078072"/>
              <a:ext cx="206871" cy="2316568"/>
              <a:chOff x="7002147" y="5940412"/>
              <a:chExt cx="262170" cy="3800134"/>
            </a:xfrm>
          </p:grpSpPr>
          <p:sp>
            <p:nvSpPr>
              <p:cNvPr id="79" name="Rectangle 78"/>
              <p:cNvSpPr/>
              <p:nvPr/>
            </p:nvSpPr>
            <p:spPr>
              <a:xfrm>
                <a:off x="7006694" y="7271580"/>
                <a:ext cx="257623" cy="1138660"/>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80" name="Rectangle 79"/>
              <p:cNvSpPr/>
              <p:nvPr/>
            </p:nvSpPr>
            <p:spPr>
              <a:xfrm>
                <a:off x="7006694" y="8601886"/>
                <a:ext cx="257623" cy="1138660"/>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81" name="Rectangle 80"/>
              <p:cNvSpPr/>
              <p:nvPr/>
            </p:nvSpPr>
            <p:spPr>
              <a:xfrm>
                <a:off x="7002147" y="5940412"/>
                <a:ext cx="257623" cy="1138660"/>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sp>
        <p:nvSpPr>
          <p:cNvPr id="87" name="TextBox 86"/>
          <p:cNvSpPr txBox="1"/>
          <p:nvPr/>
        </p:nvSpPr>
        <p:spPr>
          <a:xfrm>
            <a:off x="3948898" y="2819400"/>
            <a:ext cx="1892916" cy="369332"/>
          </a:xfrm>
          <a:prstGeom prst="rect">
            <a:avLst/>
          </a:prstGeom>
          <a:noFill/>
        </p:spPr>
        <p:txBody>
          <a:bodyPr wrap="none" rtlCol="0">
            <a:spAutoFit/>
          </a:bodyPr>
          <a:lstStyle/>
          <a:p>
            <a:r>
              <a:rPr lang="en-US"/>
              <a:t>Covariance Matrix</a:t>
            </a:r>
          </a:p>
        </p:txBody>
      </p:sp>
      <p:sp>
        <p:nvSpPr>
          <p:cNvPr id="88" name="TextBox 87"/>
          <p:cNvSpPr txBox="1"/>
          <p:nvPr/>
        </p:nvSpPr>
        <p:spPr>
          <a:xfrm>
            <a:off x="3899072" y="5394328"/>
            <a:ext cx="2273128" cy="830997"/>
          </a:xfrm>
          <a:prstGeom prst="rect">
            <a:avLst/>
          </a:prstGeom>
          <a:noFill/>
        </p:spPr>
        <p:txBody>
          <a:bodyPr wrap="none" rtlCol="0">
            <a:spAutoFit/>
          </a:bodyPr>
          <a:lstStyle/>
          <a:p>
            <a:r>
              <a:rPr lang="en-US" sz="2400">
                <a:solidFill>
                  <a:schemeClr val="bg1">
                    <a:lumMod val="50000"/>
                  </a:schemeClr>
                </a:solidFill>
              </a:rPr>
              <a:t>Sum and </a:t>
            </a:r>
          </a:p>
          <a:p>
            <a:r>
              <a:rPr lang="en-US" sz="2400">
                <a:solidFill>
                  <a:schemeClr val="bg1">
                    <a:lumMod val="50000"/>
                  </a:schemeClr>
                </a:solidFill>
              </a:rPr>
              <a:t>Normalize [-1, 1]</a:t>
            </a:r>
          </a:p>
        </p:txBody>
      </p:sp>
      <p:cxnSp>
        <p:nvCxnSpPr>
          <p:cNvPr id="3" name="Straight Arrow Connector 2"/>
          <p:cNvCxnSpPr/>
          <p:nvPr/>
        </p:nvCxnSpPr>
        <p:spPr>
          <a:xfrm>
            <a:off x="3048000" y="4300317"/>
            <a:ext cx="6096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019800" y="4267200"/>
            <a:ext cx="732658" cy="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60" name="TextBox 59"/>
          <p:cNvSpPr txBox="1"/>
          <p:nvPr/>
        </p:nvSpPr>
        <p:spPr>
          <a:xfrm>
            <a:off x="6781800" y="5599035"/>
            <a:ext cx="1353105" cy="461665"/>
          </a:xfrm>
          <a:prstGeom prst="rect">
            <a:avLst/>
          </a:prstGeom>
          <a:noFill/>
        </p:spPr>
        <p:txBody>
          <a:bodyPr wrap="none" rtlCol="0">
            <a:spAutoFit/>
          </a:bodyPr>
          <a:lstStyle/>
          <a:p>
            <a:r>
              <a:rPr lang="en-US" sz="2400">
                <a:solidFill>
                  <a:schemeClr val="bg1">
                    <a:lumMod val="50000"/>
                  </a:schemeClr>
                </a:solidFill>
              </a:rPr>
              <a:t>Correlate</a:t>
            </a:r>
          </a:p>
        </p:txBody>
      </p:sp>
      <p:sp>
        <p:nvSpPr>
          <p:cNvPr id="2" name="TextBox 1"/>
          <p:cNvSpPr txBox="1"/>
          <p:nvPr/>
        </p:nvSpPr>
        <p:spPr>
          <a:xfrm>
            <a:off x="773779" y="1615498"/>
            <a:ext cx="3278136" cy="369332"/>
          </a:xfrm>
          <a:prstGeom prst="rect">
            <a:avLst/>
          </a:prstGeom>
          <a:noFill/>
        </p:spPr>
        <p:txBody>
          <a:bodyPr wrap="none" rtlCol="0">
            <a:spAutoFit/>
          </a:bodyPr>
          <a:lstStyle/>
          <a:p>
            <a:r>
              <a:rPr lang="en-US"/>
              <a:t>Normalized sum of covariances =</a:t>
            </a:r>
          </a:p>
        </p:txBody>
      </p:sp>
    </p:spTree>
    <p:extLst>
      <p:ext uri="{BB962C8B-B14F-4D97-AF65-F5344CB8AC3E}">
        <p14:creationId xmlns:p14="http://schemas.microsoft.com/office/powerpoint/2010/main" val="726606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V4</a:t>
            </a:r>
            <a:r>
              <a:rPr lang="en-US"/>
              <a:t> </a:t>
            </a:r>
            <a:r>
              <a:rPr lang="en-US" smtClean="0"/>
              <a:t>Translation Invariance</a:t>
            </a:r>
            <a:endParaRPr lang="en-US"/>
          </a:p>
        </p:txBody>
      </p:sp>
      <p:sp>
        <p:nvSpPr>
          <p:cNvPr id="3" name="Rectangle 2"/>
          <p:cNvSpPr/>
          <p:nvPr/>
        </p:nvSpPr>
        <p:spPr>
          <a:xfrm>
            <a:off x="5334000" y="1295400"/>
            <a:ext cx="2133600" cy="685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ti_figs_sf_v4.eps"/>
          <p:cNvPicPr>
            <a:picLocks noChangeAspect="1"/>
          </p:cNvPicPr>
          <p:nvPr/>
        </p:nvPicPr>
        <p:blipFill rotWithShape="1">
          <a:blip r:embed="rId3">
            <a:extLst>
              <a:ext uri="{28A0092B-C50C-407E-A947-70E740481C1C}">
                <a14:useLocalDpi xmlns:a14="http://schemas.microsoft.com/office/drawing/2010/main" val="0"/>
              </a:ext>
            </a:extLst>
          </a:blip>
          <a:srcRect r="40793"/>
          <a:stretch/>
        </p:blipFill>
        <p:spPr>
          <a:xfrm>
            <a:off x="0" y="2129260"/>
            <a:ext cx="5002472" cy="3661940"/>
          </a:xfrm>
          <a:prstGeom prst="rect">
            <a:avLst/>
          </a:prstGeom>
        </p:spPr>
      </p:pic>
      <p:sp>
        <p:nvSpPr>
          <p:cNvPr id="44" name="Rectangle 43"/>
          <p:cNvSpPr/>
          <p:nvPr/>
        </p:nvSpPr>
        <p:spPr>
          <a:xfrm>
            <a:off x="237136" y="6333193"/>
            <a:ext cx="9009249" cy="523220"/>
          </a:xfrm>
          <a:prstGeom prst="rect">
            <a:avLst/>
          </a:prstGeom>
        </p:spPr>
        <p:txBody>
          <a:bodyPr wrap="square">
            <a:spAutoFit/>
          </a:bodyPr>
          <a:lstStyle/>
          <a:p>
            <a:r>
              <a:rPr lang="en-US" sz="1400"/>
              <a:t>El-Shamayleh, Yasmine, and Anitha Pasupathy. “Contour Curvature As an Invariant Code for Objects in Visual Area V4.” </a:t>
            </a:r>
            <a:r>
              <a:rPr lang="en-US" sz="1400" i="1"/>
              <a:t>The Journal of Neuroscience</a:t>
            </a:r>
            <a:endParaRPr lang="en-US" sz="1400"/>
          </a:p>
        </p:txBody>
      </p:sp>
      <p:pic>
        <p:nvPicPr>
          <p:cNvPr id="4" name="Picture 3"/>
          <p:cNvPicPr>
            <a:picLocks noChangeAspect="1"/>
          </p:cNvPicPr>
          <p:nvPr/>
        </p:nvPicPr>
        <p:blipFill>
          <a:blip r:embed="rId4"/>
          <a:stretch>
            <a:fillRect/>
          </a:stretch>
        </p:blipFill>
        <p:spPr>
          <a:xfrm>
            <a:off x="6400800" y="2983832"/>
            <a:ext cx="2400253" cy="1348087"/>
          </a:xfrm>
          <a:prstGeom prst="rect">
            <a:avLst/>
          </a:prstGeom>
        </p:spPr>
      </p:pic>
      <p:sp>
        <p:nvSpPr>
          <p:cNvPr id="5" name="TextBox 4"/>
          <p:cNvSpPr txBox="1"/>
          <p:nvPr/>
        </p:nvSpPr>
        <p:spPr>
          <a:xfrm>
            <a:off x="5638800" y="3362980"/>
            <a:ext cx="710125" cy="523220"/>
          </a:xfrm>
          <a:prstGeom prst="rect">
            <a:avLst/>
          </a:prstGeom>
          <a:noFill/>
        </p:spPr>
        <p:txBody>
          <a:bodyPr wrap="none" rtlCol="0">
            <a:spAutoFit/>
          </a:bodyPr>
          <a:lstStyle/>
          <a:p>
            <a:r>
              <a:rPr lang="en-US" sz="2800"/>
              <a:t>TI = </a:t>
            </a:r>
          </a:p>
        </p:txBody>
      </p:sp>
    </p:spTree>
    <p:extLst>
      <p:ext uri="{BB962C8B-B14F-4D97-AF65-F5344CB8AC3E}">
        <p14:creationId xmlns:p14="http://schemas.microsoft.com/office/powerpoint/2010/main" val="38533553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1991</TotalTime>
  <Words>2296</Words>
  <Application>Microsoft Macintosh PowerPoint</Application>
  <PresentationFormat>On-screen Show (4:3)</PresentationFormat>
  <Paragraphs>203</Paragraphs>
  <Slides>32</Slides>
  <Notes>24</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How do CNN units achieve translation invariance?</vt:lpstr>
      <vt:lpstr>Region of Interest: V4</vt:lpstr>
      <vt:lpstr>PowerPoint Presentation</vt:lpstr>
      <vt:lpstr>Experimental Stimuli</vt:lpstr>
      <vt:lpstr>Translation Invariance</vt:lpstr>
      <vt:lpstr>Translation Invariance</vt:lpstr>
      <vt:lpstr>V4 Translation Invariance</vt:lpstr>
      <vt:lpstr>PowerPoint Presentation</vt:lpstr>
      <vt:lpstr>V4 Translation Invariance</vt:lpstr>
      <vt:lpstr>AlexNet Translation Invariance</vt:lpstr>
      <vt:lpstr>AlexNet Translation Invariance</vt:lpstr>
      <vt:lpstr>AlexNet Translation Invariance</vt:lpstr>
      <vt:lpstr>AlexNet Translation Invariance</vt:lpstr>
      <vt:lpstr>TI increases with Layer</vt:lpstr>
      <vt:lpstr>Convolution and Max-pooling don’t give you translation invariance.</vt:lpstr>
      <vt:lpstr>PowerPoint Presentation</vt:lpstr>
      <vt:lpstr>PowerPoint Presentation</vt:lpstr>
      <vt:lpstr>PowerPoint Presentation</vt:lpstr>
      <vt:lpstr>Selectivity is low-dimensional in conv2.</vt:lpstr>
      <vt:lpstr>CNN selectivity is low dimensional</vt:lpstr>
      <vt:lpstr>PowerPoint Presentation</vt:lpstr>
      <vt:lpstr>PowerPoint Presentation</vt:lpstr>
      <vt:lpstr>Weight Covariance</vt:lpstr>
      <vt:lpstr>PowerPoint Presentation</vt:lpstr>
      <vt:lpstr>PowerPoint Presentation</vt:lpstr>
      <vt:lpstr>Weight Covariance Predicts TI</vt:lpstr>
      <vt:lpstr>Weight Covariance Predicts  Translation Invariance</vt:lpstr>
      <vt:lpstr>Weight Covariance Increases  Translation Invariance</vt:lpstr>
      <vt:lpstr>Weight Covariance Increases  Translation Invariance</vt:lpstr>
      <vt:lpstr>TI Could Have Been Higher</vt:lpstr>
      <vt:lpstr>Thanks! Questions?</vt:lpstr>
      <vt:lpstr>Weight Covariance Predicts  Translation Invariance</vt:lpstr>
    </vt:vector>
  </TitlesOfParts>
  <Company>Pitzer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 CNN units achieve translation invariance?</dc:title>
  <dc:creator>Dean Pospisil</dc:creator>
  <cp:lastModifiedBy>Dean Pospisil</cp:lastModifiedBy>
  <cp:revision>5</cp:revision>
  <dcterms:created xsi:type="dcterms:W3CDTF">2017-06-27T14:24:53Z</dcterms:created>
  <dcterms:modified xsi:type="dcterms:W3CDTF">2017-06-28T23:36:48Z</dcterms:modified>
</cp:coreProperties>
</file>